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charts/chart1.xml" ContentType="application/vnd.openxmlformats-officedocument.drawingml.chart+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57" r:id="rId3"/>
    <p:sldId id="258" r:id="rId4"/>
    <p:sldId id="259" r:id="rId5"/>
    <p:sldId id="285" r:id="rId6"/>
    <p:sldId id="262" r:id="rId7"/>
    <p:sldId id="263" r:id="rId8"/>
    <p:sldId id="286" r:id="rId9"/>
    <p:sldId id="287" r:id="rId10"/>
    <p:sldId id="288" r:id="rId11"/>
    <p:sldId id="265" r:id="rId12"/>
    <p:sldId id="266" r:id="rId13"/>
    <p:sldId id="276" r:id="rId14"/>
    <p:sldId id="267" r:id="rId15"/>
    <p:sldId id="289" r:id="rId16"/>
    <p:sldId id="269" r:id="rId17"/>
    <p:sldId id="290" r:id="rId18"/>
    <p:sldId id="271" r:id="rId19"/>
    <p:sldId id="291" r:id="rId20"/>
    <p:sldId id="273" r:id="rId21"/>
    <p:sldId id="277" r:id="rId22"/>
    <p:sldId id="292" r:id="rId23"/>
    <p:sldId id="293" r:id="rId24"/>
    <p:sldId id="283" r:id="rId25"/>
  </p:sldIdLst>
  <p:sldSz cx="24384000" cy="13716000"/>
  <p:notesSz cx="6858000" cy="9144000"/>
  <p:custDataLst>
    <p:tags r:id="rId27"/>
  </p:custDataLst>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1pPr>
    <a:lvl2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2pPr>
    <a:lvl3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3pPr>
    <a:lvl4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4pPr>
    <a:lvl5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5pPr>
    <a:lvl6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6pPr>
    <a:lvl7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7pPr>
    <a:lvl8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8pPr>
    <a:lvl9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A6B3"/>
    <a:srgbClr val="93C01F"/>
    <a:srgbClr val="FF9300"/>
    <a:srgbClr val="E5C445"/>
    <a:srgbClr val="FF7F00"/>
    <a:srgbClr val="FFFFFF"/>
    <a:srgbClr val="575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venir Next Medium"/>
          <a:ea typeface="Avenir Next Medium"/>
          <a:cs typeface="Avenir Next Medium"/>
        </a:font>
        <a:schemeClr val="accent1"/>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chemeClr val="accent1">
              <a:hueOff val="178262"/>
              <a:satOff val="-8651"/>
              <a:lumOff val="-7254"/>
              <a:alpha val="29000"/>
            </a:scheme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Row>
  </a:tblStyle>
  <a:tblStyle styleId="{C7B018BB-80A7-4F77-B60F-C8B233D01FF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chemeClr val="accent6">
              <a:alpha val="25000"/>
            </a:schemeClr>
          </a:solidFill>
        </a:fill>
      </a:tcStyle>
    </a:band2H>
    <a:firstCol>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01D73"/>
          </a:solid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781873"/>
          </a:solidFill>
        </a:fill>
      </a:tcStyle>
    </a:firstRow>
  </a:tblStyle>
  <a:tblStyle styleId="{EEE7283C-3CF3-47DC-8721-378D4A62B228}"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solidFill>
            <a:schemeClr val="accent5">
              <a:hueOff val="-239254"/>
              <a:lumOff val="-1399"/>
            </a:schemeClr>
          </a:solidFill>
        </a:fill>
      </a:tcStyle>
    </a:firstRow>
  </a:tblStyle>
  <a:tblStyle styleId="{CF821DB8-F4EB-4A41-A1BA-3FCAFE7338EE}" styleName="">
    <a:tblBg/>
    <a:wholeTbl>
      <a:tcTxStyle b="off" i="off">
        <a:font>
          <a:latin typeface="Avenir Next Medium"/>
          <a:ea typeface="Avenir Next Medium"/>
          <a:cs typeface="Avenir Next Medium"/>
        </a:font>
        <a:srgbClr val="838787"/>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wholeTbl>
    <a:band2H>
      <a:tcTxStyle/>
      <a:tcStyle>
        <a:tcBdr/>
        <a:fill>
          <a:solidFill>
            <a:srgbClr val="D4EB9B">
              <a:alpha val="26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12700" cap="flat">
              <a:noFill/>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88900" cap="flat">
              <a:solidFill>
                <a:srgbClr val="5F6568"/>
              </a:solidFill>
              <a:prstDash val="solid"/>
              <a:miter lim="400000"/>
            </a:ln>
          </a:top>
          <a:bottom>
            <a:ln w="12700" cap="flat">
              <a:noFill/>
              <a:miter lim="400000"/>
            </a:ln>
          </a:bottom>
          <a:insideH>
            <a:ln w="25400" cap="flat">
              <a:solidFill>
                <a:srgbClr val="D4EB9B">
                  <a:alpha val="26000"/>
                </a:srgbClr>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FFFFFF"/>
      </a:tcTxStyle>
      <a:tcStyle>
        <a:tcBdr>
          <a:left>
            <a:ln w="12700" cap="flat">
              <a:noFill/>
              <a:miter lim="400000"/>
            </a:ln>
          </a:left>
          <a:right>
            <a:ln w="12700" cap="flat">
              <a:noFill/>
              <a:miter lim="400000"/>
            </a:ln>
          </a:right>
          <a:top>
            <a:ln w="12700" cap="flat">
              <a:noFill/>
              <a:miter lim="400000"/>
            </a:ln>
          </a:top>
          <a:bottom>
            <a:ln w="63500" cap="flat">
              <a:solidFill>
                <a:srgbClr val="5F6568"/>
              </a:solidFill>
              <a:prstDash val="solid"/>
              <a:miter lim="400000"/>
            </a:ln>
          </a:bottom>
          <a:insideH>
            <a:ln w="25400" cap="flat">
              <a:solidFill>
                <a:srgbClr val="D4EB9B">
                  <a:alpha val="26000"/>
                </a:srgbClr>
              </a:solidFill>
              <a:prstDash val="solid"/>
              <a:miter lim="400000"/>
            </a:ln>
          </a:insideH>
          <a:insideV>
            <a:ln w="12700" cap="flat">
              <a:noFill/>
              <a:miter lim="400000"/>
            </a:ln>
          </a:insideV>
        </a:tcBdr>
        <a:fill>
          <a:solidFill>
            <a:srgbClr val="147882"/>
          </a:solidFill>
        </a:fill>
      </a:tcStyle>
    </a:firstRow>
  </a:tblStyle>
  <a:tblStyle styleId="{33BA23B1-9221-436E-865A-0063620EA4FD}" styleName="">
    <a:tblBg/>
    <a:wholeTbl>
      <a:tcTxStyle b="off" i="off">
        <a:font>
          <a:latin typeface="Avenir Next Medium"/>
          <a:ea typeface="Avenir Next Medium"/>
          <a:cs typeface="Avenir Next Medium"/>
        </a:font>
        <a:srgbClr val="FFFFFF"/>
      </a:tcTxStyle>
      <a:tcStyle>
        <a:tcBdr>
          <a:left>
            <a:ln w="12700" cap="flat">
              <a:noFill/>
              <a:miter lim="400000"/>
            </a:ln>
          </a:left>
          <a:right>
            <a:ln w="12700" cap="flat">
              <a:noFill/>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alpha val="75000"/>
            </a:srgbClr>
          </a:solidFill>
        </a:fill>
      </a:tcStyle>
    </a:wholeTbl>
    <a:band2H>
      <a:tcTxStyle/>
      <a:tcStyle>
        <a:tcBdr/>
        <a:fill>
          <a:solidFill>
            <a:srgbClr val="686A6A">
              <a:alpha val="85000"/>
            </a:srgbClr>
          </a:solidFill>
        </a:fill>
      </a:tcStyle>
    </a:band2H>
    <a:firstCol>
      <a:tcTxStyle b="on" i="off">
        <a:font>
          <a:latin typeface="Avenir Next Demi Bold"/>
          <a:ea typeface="Avenir Next Demi Bold"/>
          <a:cs typeface="Avenir Next Demi Bold"/>
        </a:font>
        <a:srgbClr val="222222"/>
      </a:tcTxStyle>
      <a:tcStyle>
        <a:tcBdr>
          <a:left>
            <a:ln w="12700" cap="flat">
              <a:noFill/>
              <a:miter lim="400000"/>
            </a:ln>
          </a:left>
          <a:right>
            <a:ln w="63500" cap="flat">
              <a:solidFill>
                <a:srgbClr val="222222"/>
              </a:solidFill>
              <a:prstDash val="solid"/>
              <a:miter lim="400000"/>
            </a:ln>
          </a:right>
          <a:top>
            <a:ln w="25400" cap="flat">
              <a:solidFill>
                <a:srgbClr val="222222"/>
              </a:solidFill>
              <a:prstDash val="solid"/>
              <a:miter lim="400000"/>
            </a:ln>
          </a:top>
          <a:bottom>
            <a:ln w="254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686A6A">
              <a:alpha val="85000"/>
            </a:srgbClr>
          </a:solidFill>
        </a:fill>
      </a:tcStyle>
    </a:firstCol>
    <a:la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63500" cap="flat">
              <a:solidFill>
                <a:srgbClr val="222222"/>
              </a:solidFill>
              <a:prstDash val="solid"/>
              <a:miter lim="400000"/>
            </a:ln>
          </a:top>
          <a:bottom>
            <a:ln w="12700" cap="flat">
              <a:noFill/>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lastRow>
    <a:firstRow>
      <a:tcTxStyle b="on" i="off">
        <a:font>
          <a:latin typeface="Avenir Next Demi Bold"/>
          <a:ea typeface="Avenir Next Demi Bold"/>
          <a:cs typeface="Avenir Next Demi Bold"/>
        </a:font>
        <a:srgbClr val="3D3D3D"/>
      </a:tcTxStyle>
      <a:tcStyle>
        <a:tcBdr>
          <a:left>
            <a:ln w="12700" cap="flat">
              <a:noFill/>
              <a:miter lim="400000"/>
            </a:ln>
          </a:left>
          <a:right>
            <a:ln w="12700" cap="flat">
              <a:noFill/>
              <a:miter lim="400000"/>
            </a:ln>
          </a:right>
          <a:top>
            <a:ln w="12700" cap="flat">
              <a:noFill/>
              <a:miter lim="400000"/>
            </a:ln>
          </a:top>
          <a:bottom>
            <a:ln w="63500" cap="flat">
              <a:solidFill>
                <a:srgbClr val="222222"/>
              </a:solidFill>
              <a:prstDash val="solid"/>
              <a:miter lim="400000"/>
            </a:ln>
          </a:bottom>
          <a:insideH>
            <a:ln w="25400" cap="flat">
              <a:solidFill>
                <a:srgbClr val="222222"/>
              </a:solidFill>
              <a:prstDash val="solid"/>
              <a:miter lim="400000"/>
            </a:ln>
          </a:insideH>
          <a:insideV>
            <a:ln w="12700" cap="flat">
              <a:noFill/>
              <a:miter lim="400000"/>
            </a:ln>
          </a:insideV>
        </a:tcBdr>
        <a:fill>
          <a:solidFill>
            <a:srgbClr val="838787"/>
          </a:solidFill>
        </a:fill>
      </a:tcStyle>
    </a:firstRow>
  </a:tblStyle>
  <a:tblStyle styleId="{2708684C-4D16-4618-839F-0558EEFCDFE6}" styleName="">
    <a:tblBg/>
    <a:wholeTbl>
      <a:tcTxStyle b="off" i="off">
        <a:font>
          <a:latin typeface="Avenir Next Medium"/>
          <a:ea typeface="Avenir Next Medium"/>
          <a:cs typeface="Avenir Next Medium"/>
        </a:font>
        <a:srgbClr val="838787"/>
      </a:tcTxStyle>
      <a:tcStyle>
        <a:tcBdr>
          <a:left>
            <a:ln w="25400" cap="flat">
              <a:solidFill>
                <a:srgbClr val="5F6568"/>
              </a:solidFill>
              <a:prstDash val="solid"/>
              <a:miter lim="400000"/>
            </a:ln>
          </a:left>
          <a:right>
            <a:ln w="254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wholeTbl>
    <a:band2H>
      <a:tcTxStyle/>
      <a:tcStyle>
        <a:tcBdr/>
        <a:fill>
          <a:solidFill>
            <a:srgbClr val="DCDEE0">
              <a:alpha val="18000"/>
            </a:srgbClr>
          </a:solidFill>
        </a:fill>
      </a:tcStyle>
    </a:band2H>
    <a:firstCol>
      <a:tcTxStyle b="on" i="off">
        <a:font>
          <a:latin typeface="Avenir Next Demi Bold"/>
          <a:ea typeface="Avenir Next Demi Bold"/>
          <a:cs typeface="Avenir Next Demi Bold"/>
        </a:font>
        <a:srgbClr val="A6AAA9"/>
      </a:tcTxStyle>
      <a:tcStyle>
        <a:tcBdr>
          <a:left>
            <a:ln w="12700" cap="flat">
              <a:noFill/>
              <a:miter lim="400000"/>
            </a:ln>
          </a:left>
          <a:right>
            <a:ln w="63500" cap="flat">
              <a:solidFill>
                <a:srgbClr val="5F6568"/>
              </a:solidFill>
              <a:prstDash val="solid"/>
              <a:miter lim="400000"/>
            </a:ln>
          </a:right>
          <a:top>
            <a:ln w="25400" cap="flat">
              <a:solidFill>
                <a:srgbClr val="5F6568"/>
              </a:solidFill>
              <a:prstDash val="solid"/>
              <a:miter lim="400000"/>
            </a:ln>
          </a:top>
          <a:bottom>
            <a:ln w="254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Col>
    <a:lastRow>
      <a:tcTxStyle b="on" i="off">
        <a:font>
          <a:latin typeface="Avenir Next Demi Bold"/>
          <a:ea typeface="Avenir Next Demi Bold"/>
          <a:cs typeface="Avenir Next Demi Bold"/>
        </a:font>
        <a:srgbClr val="A6AAA9"/>
      </a:tcTxStyle>
      <a:tcStyle>
        <a:tcBdr>
          <a:left>
            <a:ln w="12700" cap="flat">
              <a:noFill/>
              <a:miter lim="400000"/>
            </a:ln>
          </a:left>
          <a:right>
            <a:ln w="12700" cap="flat">
              <a:noFill/>
              <a:miter lim="400000"/>
            </a:ln>
          </a:right>
          <a:top>
            <a:ln w="63500" cap="flat">
              <a:solidFill>
                <a:srgbClr val="5F6568"/>
              </a:solidFill>
              <a:prstDash val="solid"/>
              <a:miter lim="400000"/>
            </a:ln>
          </a:top>
          <a:bottom>
            <a:ln w="12700" cap="flat">
              <a:noFill/>
              <a:miter lim="400000"/>
            </a:ln>
          </a:bottom>
          <a:insideH>
            <a:ln w="25400" cap="flat">
              <a:solidFill>
                <a:srgbClr val="5F6568"/>
              </a:solidFill>
              <a:prstDash val="solid"/>
              <a:miter lim="400000"/>
            </a:ln>
          </a:insideH>
          <a:insideV>
            <a:ln w="12700" cap="flat">
              <a:noFill/>
              <a:miter lim="400000"/>
            </a:ln>
          </a:insideV>
        </a:tcBdr>
        <a:fill>
          <a:noFill/>
        </a:fill>
      </a:tcStyle>
    </a:lastRow>
    <a:firstRow>
      <a:tcTxStyle b="on" i="off">
        <a:font>
          <a:latin typeface="Avenir Next Demi Bold"/>
          <a:ea typeface="Avenir Next Demi Bold"/>
          <a:cs typeface="Avenir Next Demi Bold"/>
        </a:font>
        <a:srgbClr val="A6AAA9"/>
      </a:tcTxStyle>
      <a:tcStyle>
        <a:tcBdr>
          <a:left>
            <a:ln w="25400" cap="flat">
              <a:solidFill>
                <a:srgbClr val="5F6568"/>
              </a:solidFill>
              <a:prstDash val="solid"/>
              <a:miter lim="400000"/>
            </a:ln>
          </a:left>
          <a:right>
            <a:ln w="25400" cap="flat">
              <a:solidFill>
                <a:srgbClr val="5F6568"/>
              </a:solidFill>
              <a:prstDash val="solid"/>
              <a:miter lim="400000"/>
            </a:ln>
          </a:right>
          <a:top>
            <a:ln w="12700" cap="flat">
              <a:noFill/>
              <a:miter lim="400000"/>
            </a:ln>
          </a:top>
          <a:bottom>
            <a:ln w="63500" cap="flat">
              <a:solidFill>
                <a:srgbClr val="5F6568"/>
              </a:solidFill>
              <a:prstDash val="solid"/>
              <a:miter lim="400000"/>
            </a:ln>
          </a:bottom>
          <a:insideH>
            <a:ln w="25400" cap="flat">
              <a:solidFill>
                <a:srgbClr val="5F6568"/>
              </a:solidFill>
              <a:prstDash val="solid"/>
              <a:miter lim="400000"/>
            </a:ln>
          </a:insideH>
          <a:insideV>
            <a:ln w="25400" cap="flat">
              <a:solidFill>
                <a:srgbClr val="5F6568"/>
              </a:solidFill>
              <a:prstDash val="solid"/>
              <a:miter lim="400000"/>
            </a:ln>
          </a:insideV>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1"/>
  </p:normalViewPr>
  <p:slideViewPr>
    <p:cSldViewPr snapToObjects="1">
      <p:cViewPr varScale="1">
        <p:scale>
          <a:sx n="31" d="100"/>
          <a:sy n="31" d="100"/>
        </p:scale>
        <p:origin x="832" y="72"/>
      </p:cViewPr>
      <p:guideLst>
        <p:guide orient="horz" pos="4320"/>
        <p:guide pos="76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Travail%20Sandrine\ORICA\Bilan%20de%20comp&#233;tences\2-Investigation%20Personnalit&#233;\Sc&#233;narios\Sc&#233;nario%2011%20-%20La%20roue%20des%20valeurs\LA%20ROUE%20DES%20VALEUR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'Roue des valeurs'!$E$5</c:f>
              <c:strCache>
                <c:ptCount val="1"/>
                <c:pt idx="0">
                  <c:v>SELECTION</c:v>
                </c:pt>
              </c:strCache>
            </c:strRef>
          </c:tx>
          <c:dPt>
            <c:idx val="0"/>
            <c:bubble3D val="0"/>
            <c:spPr>
              <a:solidFill>
                <a:srgbClr val="4472C4"/>
              </a:solidFill>
            </c:spPr>
            <c:extLst>
              <c:ext xmlns:c16="http://schemas.microsoft.com/office/drawing/2014/chart" uri="{C3380CC4-5D6E-409C-BE32-E72D297353CC}">
                <c16:uniqueId val="{00000001-72A2-4B85-B138-B85938CBD2DE}"/>
              </c:ext>
            </c:extLst>
          </c:dPt>
          <c:dPt>
            <c:idx val="1"/>
            <c:bubble3D val="0"/>
            <c:spPr>
              <a:solidFill>
                <a:srgbClr val="ED7D31"/>
              </a:solidFill>
            </c:spPr>
            <c:extLst>
              <c:ext xmlns:c16="http://schemas.microsoft.com/office/drawing/2014/chart" uri="{C3380CC4-5D6E-409C-BE32-E72D297353CC}">
                <c16:uniqueId val="{00000003-72A2-4B85-B138-B85938CBD2DE}"/>
              </c:ext>
            </c:extLst>
          </c:dPt>
          <c:dPt>
            <c:idx val="2"/>
            <c:bubble3D val="0"/>
            <c:spPr>
              <a:solidFill>
                <a:srgbClr val="A5A5A5"/>
              </a:solidFill>
            </c:spPr>
            <c:extLst>
              <c:ext xmlns:c16="http://schemas.microsoft.com/office/drawing/2014/chart" uri="{C3380CC4-5D6E-409C-BE32-E72D297353CC}">
                <c16:uniqueId val="{00000005-72A2-4B85-B138-B85938CBD2DE}"/>
              </c:ext>
            </c:extLst>
          </c:dPt>
          <c:dPt>
            <c:idx val="3"/>
            <c:bubble3D val="0"/>
            <c:spPr>
              <a:solidFill>
                <a:srgbClr val="FFC000"/>
              </a:solidFill>
            </c:spPr>
            <c:extLst>
              <c:ext xmlns:c16="http://schemas.microsoft.com/office/drawing/2014/chart" uri="{C3380CC4-5D6E-409C-BE32-E72D297353CC}">
                <c16:uniqueId val="{00000007-72A2-4B85-B138-B85938CBD2DE}"/>
              </c:ext>
            </c:extLst>
          </c:dPt>
          <c:dPt>
            <c:idx val="4"/>
            <c:bubble3D val="0"/>
            <c:spPr>
              <a:solidFill>
                <a:srgbClr val="5B9BD5"/>
              </a:solidFill>
            </c:spPr>
            <c:extLst>
              <c:ext xmlns:c16="http://schemas.microsoft.com/office/drawing/2014/chart" uri="{C3380CC4-5D6E-409C-BE32-E72D297353CC}">
                <c16:uniqueId val="{00000009-72A2-4B85-B138-B85938CBD2DE}"/>
              </c:ext>
            </c:extLst>
          </c:dPt>
          <c:dPt>
            <c:idx val="5"/>
            <c:bubble3D val="0"/>
            <c:spPr>
              <a:solidFill>
                <a:srgbClr val="70AD47"/>
              </a:solidFill>
            </c:spPr>
            <c:extLst>
              <c:ext xmlns:c16="http://schemas.microsoft.com/office/drawing/2014/chart" uri="{C3380CC4-5D6E-409C-BE32-E72D297353CC}">
                <c16:uniqueId val="{0000000B-72A2-4B85-B138-B85938CBD2DE}"/>
              </c:ext>
            </c:extLst>
          </c:dPt>
          <c:dPt>
            <c:idx val="6"/>
            <c:bubble3D val="0"/>
            <c:spPr>
              <a:solidFill>
                <a:srgbClr val="7C9CD6"/>
              </a:solidFill>
            </c:spPr>
            <c:extLst>
              <c:ext xmlns:c16="http://schemas.microsoft.com/office/drawing/2014/chart" uri="{C3380CC4-5D6E-409C-BE32-E72D297353CC}">
                <c16:uniqueId val="{0000000D-72A2-4B85-B138-B85938CBD2DE}"/>
              </c:ext>
            </c:extLst>
          </c:dPt>
          <c:dPt>
            <c:idx val="7"/>
            <c:bubble3D val="0"/>
            <c:spPr>
              <a:solidFill>
                <a:srgbClr val="F2A46F"/>
              </a:solidFill>
            </c:spPr>
            <c:extLst>
              <c:ext xmlns:c16="http://schemas.microsoft.com/office/drawing/2014/chart" uri="{C3380CC4-5D6E-409C-BE32-E72D297353CC}">
                <c16:uniqueId val="{0000000F-72A2-4B85-B138-B85938CBD2DE}"/>
              </c:ext>
            </c:extLst>
          </c:dPt>
          <c:dPt>
            <c:idx val="8"/>
            <c:bubble3D val="0"/>
            <c:spPr>
              <a:solidFill>
                <a:srgbClr val="C0C0C0"/>
              </a:solidFill>
            </c:spPr>
            <c:extLst>
              <c:ext xmlns:c16="http://schemas.microsoft.com/office/drawing/2014/chart" uri="{C3380CC4-5D6E-409C-BE32-E72D297353CC}">
                <c16:uniqueId val="{00000011-72A2-4B85-B138-B85938CBD2DE}"/>
              </c:ext>
            </c:extLst>
          </c:dPt>
          <c:dPt>
            <c:idx val="9"/>
            <c:bubble3D val="0"/>
            <c:spPr>
              <a:solidFill>
                <a:srgbClr val="FFD34D"/>
              </a:solidFill>
            </c:spPr>
            <c:extLst>
              <c:ext xmlns:c16="http://schemas.microsoft.com/office/drawing/2014/chart" uri="{C3380CC4-5D6E-409C-BE32-E72D297353CC}">
                <c16:uniqueId val="{00000013-72A2-4B85-B138-B85938CBD2DE}"/>
              </c:ext>
            </c:extLst>
          </c:dPt>
          <c:cat>
            <c:strRef>
              <c:f>'Roue des valeurs'!$D$6:$D$15</c:f>
              <c:strCache>
                <c:ptCount val="10"/>
                <c:pt idx="0">
                  <c:v>COOPERATION</c:v>
                </c:pt>
                <c:pt idx="1">
                  <c:v>PRAGMATISME</c:v>
                </c:pt>
                <c:pt idx="2">
                  <c:v>HONNETETE</c:v>
                </c:pt>
                <c:pt idx="3">
                  <c:v>SOUTIEN</c:v>
                </c:pt>
                <c:pt idx="4">
                  <c:v>RECONNAISSANCE</c:v>
                </c:pt>
                <c:pt idx="5">
                  <c:v>TRAVAIL EQUIPE</c:v>
                </c:pt>
                <c:pt idx="6">
                  <c:v>GENEROSITE</c:v>
                </c:pt>
                <c:pt idx="7">
                  <c:v>FAMILLE</c:v>
                </c:pt>
                <c:pt idx="8">
                  <c:v>SINCERITE</c:v>
                </c:pt>
                <c:pt idx="9">
                  <c:v>BEAUTE</c:v>
                </c:pt>
              </c:strCache>
            </c:strRef>
          </c:cat>
          <c:val>
            <c:numRef>
              <c:f>'Roue des valeurs'!$E$6:$E$15</c:f>
              <c:numCache>
                <c:formatCode>General</c:formatCode>
                <c:ptCount val="10"/>
                <c:pt idx="0">
                  <c:v>1</c:v>
                </c:pt>
                <c:pt idx="1">
                  <c:v>2</c:v>
                </c:pt>
                <c:pt idx="2">
                  <c:v>3</c:v>
                </c:pt>
                <c:pt idx="3">
                  <c:v>4</c:v>
                </c:pt>
                <c:pt idx="4">
                  <c:v>5</c:v>
                </c:pt>
                <c:pt idx="5">
                  <c:v>6</c:v>
                </c:pt>
                <c:pt idx="6">
                  <c:v>7</c:v>
                </c:pt>
                <c:pt idx="7">
                  <c:v>8</c:v>
                </c:pt>
                <c:pt idx="8">
                  <c:v>9</c:v>
                </c:pt>
                <c:pt idx="9">
                  <c:v>10</c:v>
                </c:pt>
              </c:numCache>
            </c:numRef>
          </c:val>
          <c:extLst>
            <c:ext xmlns:c16="http://schemas.microsoft.com/office/drawing/2014/chart" uri="{C3380CC4-5D6E-409C-BE32-E72D297353CC}">
              <c16:uniqueId val="{00000014-72A2-4B85-B138-B85938CBD2DE}"/>
            </c:ext>
          </c:extLst>
        </c:ser>
        <c:dLbls>
          <c:showLegendKey val="0"/>
          <c:showVal val="0"/>
          <c:showCatName val="0"/>
          <c:showSerName val="0"/>
          <c:showPercent val="0"/>
          <c:showBubbleSize val="0"/>
          <c:showLeaderLines val="1"/>
        </c:dLbls>
        <c:firstSliceAng val="0"/>
      </c:pieChart>
    </c:plotArea>
    <c:plotVisOnly val="1"/>
    <c:dispBlanksAs val="zero"/>
    <c:showDLblsOverMax val="1"/>
  </c:chart>
  <c:spPr>
    <a:solidFill>
      <a:srgbClr val="FFFFFF"/>
    </a:solidFill>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3" name="Shape 163"/>
          <p:cNvSpPr>
            <a:spLocks noGrp="1" noRot="1" noChangeAspect="1"/>
          </p:cNvSpPr>
          <p:nvPr>
            <p:ph type="sldImg"/>
          </p:nvPr>
        </p:nvSpPr>
        <p:spPr>
          <a:xfrm>
            <a:off x="1143000" y="685800"/>
            <a:ext cx="4572000" cy="3429000"/>
          </a:xfrm>
          <a:prstGeom prst="rect">
            <a:avLst/>
          </a:prstGeom>
        </p:spPr>
        <p:txBody>
          <a:bodyPr/>
          <a:lstStyle/>
          <a:p>
            <a:endParaRPr/>
          </a:p>
        </p:txBody>
      </p:sp>
      <p:sp>
        <p:nvSpPr>
          <p:cNvPr id="164" name="Shape 164"/>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761412060"/>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re et sous-titre">
    <p:bg>
      <p:bgPr>
        <a:solidFill>
          <a:srgbClr val="222222"/>
        </a:solidFill>
        <a:effectLst/>
      </p:bgPr>
    </p:bg>
    <p:spTree>
      <p:nvGrpSpPr>
        <p:cNvPr id="1" name=""/>
        <p:cNvGrpSpPr/>
        <p:nvPr/>
      </p:nvGrpSpPr>
      <p:grpSpPr>
        <a:xfrm>
          <a:off x="0" y="0"/>
          <a:ext cx="0" cy="0"/>
          <a:chOff x="0" y="0"/>
          <a:chExt cx="0" cy="0"/>
        </a:xfrm>
      </p:grpSpPr>
      <p:sp>
        <p:nvSpPr>
          <p:cNvPr id="12" name="Ligne"/>
          <p:cNvSpPr/>
          <p:nvPr/>
        </p:nvSpPr>
        <p:spPr>
          <a:xfrm flipV="1">
            <a:off x="762000" y="8635632"/>
            <a:ext cx="22859999" cy="369"/>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13" name="Texte du titre"/>
          <p:cNvSpPr txBox="1">
            <a:spLocks noGrp="1"/>
          </p:cNvSpPr>
          <p:nvPr>
            <p:ph type="title"/>
          </p:nvPr>
        </p:nvSpPr>
        <p:spPr>
          <a:xfrm>
            <a:off x="762000" y="9042400"/>
            <a:ext cx="22860000" cy="3810000"/>
          </a:xfrm>
          <a:prstGeom prst="rect">
            <a:avLst/>
          </a:prstGeom>
        </p:spPr>
        <p:txBody>
          <a:bodyPr/>
          <a:lstStyle>
            <a:lvl1pPr>
              <a:spcBef>
                <a:spcPts val="0"/>
              </a:spcBef>
              <a:defRPr sz="30300"/>
            </a:lvl1pPr>
          </a:lstStyle>
          <a:p>
            <a:r>
              <a:t>Texte du titre</a:t>
            </a:r>
          </a:p>
        </p:txBody>
      </p:sp>
      <p:sp>
        <p:nvSpPr>
          <p:cNvPr id="14" name="Texte niveau 1…"/>
          <p:cNvSpPr txBox="1">
            <a:spLocks noGrp="1"/>
          </p:cNvSpPr>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1pPr>
            <a:lvl2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2pPr>
            <a:lvl3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3pPr>
            <a:lvl4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4pPr>
            <a:lvl5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5pPr>
          </a:lstStyle>
          <a:p>
            <a:r>
              <a:t>Texte niveau 1</a:t>
            </a:r>
          </a:p>
          <a:p>
            <a:pPr lvl="1"/>
            <a:r>
              <a:t>Texte niveau 2</a:t>
            </a:r>
          </a:p>
          <a:p>
            <a:pPr lvl="2"/>
            <a:r>
              <a:t>Texte niveau 3</a:t>
            </a:r>
          </a:p>
          <a:p>
            <a:pPr lvl="3"/>
            <a:r>
              <a:t>Texte niveau 4</a:t>
            </a:r>
          </a:p>
          <a:p>
            <a:pPr lvl="4"/>
            <a:r>
              <a:t>Texte niveau 5</a:t>
            </a:r>
          </a:p>
        </p:txBody>
      </p:sp>
      <p:sp>
        <p:nvSpPr>
          <p:cNvPr id="15" name="Numéro de diapositive"/>
          <p:cNvSpPr txBox="1">
            <a:spLocks noGrp="1"/>
          </p:cNvSpPr>
          <p:nvPr>
            <p:ph type="sldNum" sz="quarter" idx="2"/>
          </p:nvPr>
        </p:nvSpPr>
        <p:spPr>
          <a:xfrm>
            <a:off x="23063199" y="609600"/>
            <a:ext cx="553196" cy="635000"/>
          </a:xfrm>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3 photos">
    <p:bg>
      <p:bgPr>
        <a:solidFill>
          <a:srgbClr val="222222"/>
        </a:solidFill>
        <a:effectLst/>
      </p:bgPr>
    </p:bg>
    <p:spTree>
      <p:nvGrpSpPr>
        <p:cNvPr id="1" name=""/>
        <p:cNvGrpSpPr/>
        <p:nvPr/>
      </p:nvGrpSpPr>
      <p:grpSpPr>
        <a:xfrm>
          <a:off x="0" y="0"/>
          <a:ext cx="0" cy="0"/>
          <a:chOff x="0" y="0"/>
          <a:chExt cx="0" cy="0"/>
        </a:xfrm>
      </p:grpSpPr>
      <p:sp>
        <p:nvSpPr>
          <p:cNvPr id="111" name="Image"/>
          <p:cNvSpPr>
            <a:spLocks noGrp="1"/>
          </p:cNvSpPr>
          <p:nvPr>
            <p:ph type="pic" sz="half" idx="13"/>
          </p:nvPr>
        </p:nvSpPr>
        <p:spPr>
          <a:xfrm>
            <a:off x="12192000" y="-177800"/>
            <a:ext cx="12192000" cy="7162800"/>
          </a:xfrm>
          <a:prstGeom prst="rect">
            <a:avLst/>
          </a:prstGeom>
        </p:spPr>
        <p:txBody>
          <a:bodyPr lIns="91439" tIns="45719" rIns="91439" bIns="45719">
            <a:noAutofit/>
          </a:bodyPr>
          <a:lstStyle/>
          <a:p>
            <a:endParaRPr/>
          </a:p>
        </p:txBody>
      </p:sp>
      <p:sp>
        <p:nvSpPr>
          <p:cNvPr id="112" name="Image"/>
          <p:cNvSpPr>
            <a:spLocks noGrp="1"/>
          </p:cNvSpPr>
          <p:nvPr>
            <p:ph type="pic" sz="half" idx="14"/>
          </p:nvPr>
        </p:nvSpPr>
        <p:spPr>
          <a:xfrm>
            <a:off x="12192000" y="6451600"/>
            <a:ext cx="12192000" cy="8297334"/>
          </a:xfrm>
          <a:prstGeom prst="rect">
            <a:avLst/>
          </a:prstGeom>
        </p:spPr>
        <p:txBody>
          <a:bodyPr lIns="91439" tIns="45719" rIns="91439" bIns="45719">
            <a:noAutofit/>
          </a:bodyPr>
          <a:lstStyle/>
          <a:p>
            <a:endParaRPr/>
          </a:p>
        </p:txBody>
      </p:sp>
      <p:sp>
        <p:nvSpPr>
          <p:cNvPr id="113" name="Image"/>
          <p:cNvSpPr>
            <a:spLocks noGrp="1"/>
          </p:cNvSpPr>
          <p:nvPr>
            <p:ph type="pic" idx="15"/>
          </p:nvPr>
        </p:nvSpPr>
        <p:spPr>
          <a:xfrm>
            <a:off x="-190500" y="0"/>
            <a:ext cx="12428272" cy="13716000"/>
          </a:xfrm>
          <a:prstGeom prst="rect">
            <a:avLst/>
          </a:prstGeom>
        </p:spPr>
        <p:txBody>
          <a:bodyPr lIns="91439" tIns="45719" rIns="91439" bIns="45719">
            <a:noAutofit/>
          </a:bodyPr>
          <a:lstStyle/>
          <a:p>
            <a:endParaRPr/>
          </a:p>
        </p:txBody>
      </p:sp>
      <p:sp>
        <p:nvSpPr>
          <p:cNvPr id="11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Citation">
    <p:bg>
      <p:bgPr>
        <a:solidFill>
          <a:srgbClr val="222222"/>
        </a:solidFill>
        <a:effectLst/>
      </p:bgPr>
    </p:bg>
    <p:spTree>
      <p:nvGrpSpPr>
        <p:cNvPr id="1" name=""/>
        <p:cNvGrpSpPr/>
        <p:nvPr/>
      </p:nvGrpSpPr>
      <p:grpSpPr>
        <a:xfrm>
          <a:off x="0" y="0"/>
          <a:ext cx="0" cy="0"/>
          <a:chOff x="0" y="0"/>
          <a:chExt cx="0" cy="0"/>
        </a:xfrm>
      </p:grpSpPr>
      <p:sp>
        <p:nvSpPr>
          <p:cNvPr id="121" name="Légende"/>
          <p:cNvSpPr/>
          <p:nvPr/>
        </p:nvSpPr>
        <p:spPr>
          <a:xfrm>
            <a:off x="876300" y="3314700"/>
            <a:ext cx="22631400" cy="7317185"/>
          </a:xfrm>
          <a:custGeom>
            <a:avLst/>
            <a:gdLst/>
            <a:ahLst/>
            <a:cxnLst>
              <a:cxn ang="0">
                <a:pos x="wd2" y="hd2"/>
              </a:cxn>
              <a:cxn ang="5400000">
                <a:pos x="wd2" y="hd2"/>
              </a:cxn>
              <a:cxn ang="10800000">
                <a:pos x="wd2" y="hd2"/>
              </a:cxn>
              <a:cxn ang="16200000">
                <a:pos x="wd2" y="hd2"/>
              </a:cxn>
            </a:cxnLst>
            <a:rect l="0" t="0" r="r" b="b"/>
            <a:pathLst>
              <a:path w="21600" h="21600" extrusionOk="0">
                <a:moveTo>
                  <a:pt x="119" y="0"/>
                </a:moveTo>
                <a:cubicBezTo>
                  <a:pt x="54" y="0"/>
                  <a:pt x="0" y="165"/>
                  <a:pt x="0" y="369"/>
                </a:cubicBezTo>
                <a:lnTo>
                  <a:pt x="0" y="19013"/>
                </a:lnTo>
                <a:cubicBezTo>
                  <a:pt x="0" y="19217"/>
                  <a:pt x="54" y="19382"/>
                  <a:pt x="119" y="19382"/>
                </a:cubicBezTo>
                <a:lnTo>
                  <a:pt x="18186" y="19382"/>
                </a:lnTo>
                <a:lnTo>
                  <a:pt x="18717" y="21600"/>
                </a:lnTo>
                <a:lnTo>
                  <a:pt x="19247" y="19382"/>
                </a:lnTo>
                <a:lnTo>
                  <a:pt x="21481" y="19382"/>
                </a:lnTo>
                <a:cubicBezTo>
                  <a:pt x="21546" y="19382"/>
                  <a:pt x="21600" y="19217"/>
                  <a:pt x="21600" y="19013"/>
                </a:cubicBezTo>
                <a:lnTo>
                  <a:pt x="21600" y="369"/>
                </a:lnTo>
                <a:cubicBezTo>
                  <a:pt x="21600" y="165"/>
                  <a:pt x="21546" y="0"/>
                  <a:pt x="21481" y="0"/>
                </a:cubicBezTo>
                <a:lnTo>
                  <a:pt x="119" y="0"/>
                </a:lnTo>
                <a:close/>
              </a:path>
            </a:pathLst>
          </a:custGeom>
          <a:solidFill>
            <a:schemeClr val="accent1"/>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122" name="Saisissez une citation ici."/>
          <p:cNvSpPr txBox="1">
            <a:spLocks noGrp="1"/>
          </p:cNvSpPr>
          <p:nvPr>
            <p:ph type="body" sz="quarter" idx="13"/>
          </p:nvPr>
        </p:nvSpPr>
        <p:spPr>
          <a:xfrm>
            <a:off x="1676400" y="4089400"/>
            <a:ext cx="21056600" cy="1805946"/>
          </a:xfrm>
          <a:prstGeom prst="rect">
            <a:avLst/>
          </a:prstGeom>
        </p:spPr>
        <p:txBody>
          <a:bodyPr>
            <a:spAutoFit/>
          </a:bodyPr>
          <a:lstStyle>
            <a:lvl1pPr marL="0" indent="0">
              <a:lnSpc>
                <a:spcPct val="80000"/>
              </a:lnSpc>
              <a:spcBef>
                <a:spcPts val="0"/>
              </a:spcBef>
              <a:buClrTx/>
              <a:buSzTx/>
              <a:buFontTx/>
              <a:buNone/>
              <a:defRPr sz="13400" cap="all">
                <a:solidFill>
                  <a:srgbClr val="FFFFFF"/>
                </a:solidFill>
                <a:latin typeface="+mn-lt"/>
                <a:ea typeface="+mn-ea"/>
                <a:cs typeface="+mn-cs"/>
                <a:sym typeface="DIN Condensed"/>
              </a:defRPr>
            </a:lvl1pPr>
          </a:lstStyle>
          <a:p>
            <a:r>
              <a:t>Saisissez une citation ici.</a:t>
            </a:r>
          </a:p>
        </p:txBody>
      </p:sp>
      <p:sp>
        <p:nvSpPr>
          <p:cNvPr id="123" name="Gilles Allain"/>
          <p:cNvSpPr txBox="1">
            <a:spLocks noGrp="1"/>
          </p:cNvSpPr>
          <p:nvPr>
            <p:ph type="body" sz="quarter" idx="14"/>
          </p:nvPr>
        </p:nvSpPr>
        <p:spPr>
          <a:xfrm>
            <a:off x="762000" y="10953750"/>
            <a:ext cx="22860000" cy="1206500"/>
          </a:xfrm>
          <a:prstGeom prst="rect">
            <a:avLst/>
          </a:prstGeom>
        </p:spPr>
        <p:txBody>
          <a:bodyPr anchor="ctr">
            <a:spAutoFit/>
          </a:bodyPr>
          <a:lstStyle>
            <a:lvl1pPr marL="0" indent="0" algn="r">
              <a:lnSpc>
                <a:spcPct val="80000"/>
              </a:lnSpc>
              <a:spcBef>
                <a:spcPts val="0"/>
              </a:spcBef>
              <a:buClrTx/>
              <a:buSzTx/>
              <a:buFontTx/>
              <a:buNone/>
              <a:defRPr sz="8700">
                <a:latin typeface="+mn-lt"/>
                <a:ea typeface="+mn-ea"/>
                <a:cs typeface="+mn-cs"/>
                <a:sym typeface="DIN Condensed"/>
              </a:defRPr>
            </a:lvl1pPr>
          </a:lstStyle>
          <a:p>
            <a:r>
              <a:t>Gilles Allain</a:t>
            </a:r>
          </a:p>
        </p:txBody>
      </p:sp>
      <p:sp>
        <p:nvSpPr>
          <p:cNvPr id="124" name="Texte"/>
          <p:cNvSpPr txBox="1">
            <a:spLocks noGrp="1"/>
          </p:cNvSpPr>
          <p:nvPr>
            <p:ph type="body" sz="quarter" idx="15"/>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12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Autre citation">
    <p:bg>
      <p:bgPr>
        <a:solidFill>
          <a:schemeClr val="accent1"/>
        </a:solidFill>
        <a:effectLst/>
      </p:bgPr>
    </p:bg>
    <p:spTree>
      <p:nvGrpSpPr>
        <p:cNvPr id="1" name=""/>
        <p:cNvGrpSpPr/>
        <p:nvPr/>
      </p:nvGrpSpPr>
      <p:grpSpPr>
        <a:xfrm>
          <a:off x="0" y="0"/>
          <a:ext cx="0" cy="0"/>
          <a:chOff x="0" y="0"/>
          <a:chExt cx="0" cy="0"/>
        </a:xfrm>
      </p:grpSpPr>
      <p:sp>
        <p:nvSpPr>
          <p:cNvPr id="132" name="Saisissez une citation ici."/>
          <p:cNvSpPr txBox="1">
            <a:spLocks noGrp="1"/>
          </p:cNvSpPr>
          <p:nvPr>
            <p:ph type="body" sz="quarter" idx="13"/>
          </p:nvPr>
        </p:nvSpPr>
        <p:spPr>
          <a:xfrm>
            <a:off x="11049000" y="3721100"/>
            <a:ext cx="12573000" cy="3509777"/>
          </a:xfrm>
          <a:prstGeom prst="rect">
            <a:avLst/>
          </a:prstGeom>
        </p:spPr>
        <p:txBody>
          <a:bodyPr>
            <a:spAutoFit/>
          </a:bodyPr>
          <a:lstStyle>
            <a:lvl1pPr marL="0" indent="0">
              <a:lnSpc>
                <a:spcPct val="80000"/>
              </a:lnSpc>
              <a:spcBef>
                <a:spcPts val="0"/>
              </a:spcBef>
              <a:buClrTx/>
              <a:buSzTx/>
              <a:buFontTx/>
              <a:buNone/>
              <a:defRPr sz="13400" cap="all">
                <a:solidFill>
                  <a:srgbClr val="FFFFFF"/>
                </a:solidFill>
                <a:latin typeface="+mn-lt"/>
                <a:ea typeface="+mn-ea"/>
                <a:cs typeface="+mn-cs"/>
                <a:sym typeface="DIN Condensed"/>
              </a:defRPr>
            </a:lvl1pPr>
          </a:lstStyle>
          <a:p>
            <a:r>
              <a:t>Saisissez une citation ici.</a:t>
            </a:r>
          </a:p>
        </p:txBody>
      </p:sp>
      <p:sp>
        <p:nvSpPr>
          <p:cNvPr id="133" name="Image"/>
          <p:cNvSpPr>
            <a:spLocks noGrp="1"/>
          </p:cNvSpPr>
          <p:nvPr>
            <p:ph type="pic" idx="14"/>
          </p:nvPr>
        </p:nvSpPr>
        <p:spPr>
          <a:xfrm>
            <a:off x="-190500" y="0"/>
            <a:ext cx="12428272" cy="13716000"/>
          </a:xfrm>
          <a:prstGeom prst="rect">
            <a:avLst/>
          </a:prstGeom>
        </p:spPr>
        <p:txBody>
          <a:bodyPr lIns="91439" tIns="45719" rIns="91439" bIns="45719">
            <a:noAutofit/>
          </a:bodyPr>
          <a:lstStyle/>
          <a:p>
            <a:endParaRPr/>
          </a:p>
        </p:txBody>
      </p:sp>
      <p:sp>
        <p:nvSpPr>
          <p:cNvPr id="134" name="Gilles Allain"/>
          <p:cNvSpPr txBox="1">
            <a:spLocks noGrp="1"/>
          </p:cNvSpPr>
          <p:nvPr>
            <p:ph type="body" sz="quarter" idx="15"/>
          </p:nvPr>
        </p:nvSpPr>
        <p:spPr>
          <a:xfrm>
            <a:off x="11049000" y="10953750"/>
            <a:ext cx="12573000" cy="1206500"/>
          </a:xfrm>
          <a:prstGeom prst="rect">
            <a:avLst/>
          </a:prstGeom>
        </p:spPr>
        <p:txBody>
          <a:bodyPr anchor="ctr">
            <a:spAutoFit/>
          </a:bodyPr>
          <a:lstStyle>
            <a:lvl1pPr marL="0" indent="0" defTabSz="647700">
              <a:spcBef>
                <a:spcPts val="0"/>
              </a:spcBef>
              <a:buClrTx/>
              <a:buSzTx/>
              <a:buFontTx/>
              <a:buNone/>
              <a:defRPr sz="8700">
                <a:solidFill>
                  <a:srgbClr val="232323"/>
                </a:solidFill>
                <a:latin typeface="+mn-lt"/>
                <a:ea typeface="+mn-ea"/>
                <a:cs typeface="+mn-cs"/>
                <a:sym typeface="DIN Condensed"/>
              </a:defRPr>
            </a:lvl1pPr>
          </a:lstStyle>
          <a:p>
            <a:r>
              <a:t>Gilles Allain</a:t>
            </a:r>
          </a:p>
        </p:txBody>
      </p:sp>
      <p:sp>
        <p:nvSpPr>
          <p:cNvPr id="13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Photo">
    <p:bg>
      <p:bgPr>
        <a:solidFill>
          <a:srgbClr val="222222"/>
        </a:solidFill>
        <a:effectLst/>
      </p:bgPr>
    </p:bg>
    <p:spTree>
      <p:nvGrpSpPr>
        <p:cNvPr id="1" name=""/>
        <p:cNvGrpSpPr/>
        <p:nvPr/>
      </p:nvGrpSpPr>
      <p:grpSpPr>
        <a:xfrm>
          <a:off x="0" y="0"/>
          <a:ext cx="0" cy="0"/>
          <a:chOff x="0" y="0"/>
          <a:chExt cx="0" cy="0"/>
        </a:xfrm>
      </p:grpSpPr>
      <p:sp>
        <p:nvSpPr>
          <p:cNvPr id="142" name="Image"/>
          <p:cNvSpPr>
            <a:spLocks noGrp="1"/>
          </p:cNvSpPr>
          <p:nvPr>
            <p:ph type="pic" idx="13"/>
          </p:nvPr>
        </p:nvSpPr>
        <p:spPr>
          <a:xfrm>
            <a:off x="-38100" y="-1219200"/>
            <a:ext cx="24460200" cy="16145934"/>
          </a:xfrm>
          <a:prstGeom prst="rect">
            <a:avLst/>
          </a:prstGeom>
        </p:spPr>
        <p:txBody>
          <a:bodyPr lIns="91439" tIns="45719" rIns="91439" bIns="45719">
            <a:noAutofit/>
          </a:bodyPr>
          <a:lstStyle/>
          <a:p>
            <a:endParaRPr/>
          </a:p>
        </p:txBody>
      </p:sp>
      <p:sp>
        <p:nvSpPr>
          <p:cNvPr id="143"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Vierge">
    <p:bg>
      <p:bgPr>
        <a:solidFill>
          <a:srgbClr val="222222"/>
        </a:solidFill>
        <a:effectLst/>
      </p:bgPr>
    </p:bg>
    <p:spTree>
      <p:nvGrpSpPr>
        <p:cNvPr id="1" name=""/>
        <p:cNvGrpSpPr/>
        <p:nvPr/>
      </p:nvGrpSpPr>
      <p:grpSpPr>
        <a:xfrm>
          <a:off x="0" y="0"/>
          <a:ext cx="0" cy="0"/>
          <a:chOff x="0" y="0"/>
          <a:chExt cx="0" cy="0"/>
        </a:xfrm>
      </p:grpSpPr>
      <p:sp>
        <p:nvSpPr>
          <p:cNvPr id="150"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x">
  <p:cSld name="Vierge - Autre">
    <p:spTree>
      <p:nvGrpSpPr>
        <p:cNvPr id="1" name=""/>
        <p:cNvGrpSpPr/>
        <p:nvPr/>
      </p:nvGrpSpPr>
      <p:grpSpPr>
        <a:xfrm>
          <a:off x="0" y="0"/>
          <a:ext cx="0" cy="0"/>
          <a:chOff x="0" y="0"/>
          <a:chExt cx="0" cy="0"/>
        </a:xfrm>
      </p:grpSpPr>
      <p:sp>
        <p:nvSpPr>
          <p:cNvPr id="157"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e">
    <p:bg>
      <p:bgPr>
        <a:solidFill>
          <a:srgbClr val="222222"/>
        </a:solidFill>
        <a:effectLst/>
      </p:bgPr>
    </p:bg>
    <p:spTree>
      <p:nvGrpSpPr>
        <p:cNvPr id="1" name=""/>
        <p:cNvGrpSpPr/>
        <p:nvPr/>
      </p:nvGrpSpPr>
      <p:grpSpPr>
        <a:xfrm>
          <a:off x="0" y="0"/>
          <a:ext cx="0" cy="0"/>
          <a:chOff x="0" y="0"/>
          <a:chExt cx="0" cy="0"/>
        </a:xfrm>
      </p:grpSpPr>
      <p:sp>
        <p:nvSpPr>
          <p:cNvPr id="22" name="Image"/>
          <p:cNvSpPr>
            <a:spLocks noGrp="1"/>
          </p:cNvSpPr>
          <p:nvPr>
            <p:ph type="pic" idx="13"/>
          </p:nvPr>
        </p:nvSpPr>
        <p:spPr>
          <a:xfrm>
            <a:off x="-38100" y="-1219200"/>
            <a:ext cx="24460200" cy="16145934"/>
          </a:xfrm>
          <a:prstGeom prst="rect">
            <a:avLst/>
          </a:prstGeom>
        </p:spPr>
        <p:txBody>
          <a:bodyPr lIns="91439" tIns="45719" rIns="91439" bIns="45719">
            <a:noAutofit/>
          </a:bodyPr>
          <a:lstStyle/>
          <a:p>
            <a:endParaRPr/>
          </a:p>
        </p:txBody>
      </p:sp>
      <p:sp>
        <p:nvSpPr>
          <p:cNvPr id="23" name="Ligne"/>
          <p:cNvSpPr>
            <a:spLocks noGrp="1"/>
          </p:cNvSpPr>
          <p:nvPr>
            <p:ph type="body" sz="quarter" idx="14"/>
          </p:nvPr>
        </p:nvSpPr>
        <p:spPr>
          <a:xfrm flipV="1">
            <a:off x="762000" y="8635632"/>
            <a:ext cx="22859999" cy="369"/>
          </a:xfrm>
          <a:prstGeom prst="line">
            <a:avLst/>
          </a:prstGeom>
          <a:ln w="50800">
            <a:solidFill>
              <a:srgbClr val="A6AAA9"/>
            </a:solidFill>
          </a:ln>
        </p:spPr>
        <p:txBody>
          <a:bodyPr anchor="ctr">
            <a:noAutofit/>
          </a:bodyPr>
          <a:lstStyle/>
          <a:p>
            <a:pPr marL="0" indent="0" defTabSz="457200">
              <a:spcBef>
                <a:spcPts val="0"/>
              </a:spcBef>
              <a:buClrTx/>
              <a:buSzTx/>
              <a:buFontTx/>
              <a:buNone/>
              <a:defRPr sz="1200">
                <a:solidFill>
                  <a:srgbClr val="000000"/>
                </a:solidFill>
                <a:latin typeface="Helvetica"/>
                <a:ea typeface="Helvetica"/>
                <a:cs typeface="Helvetica"/>
                <a:sym typeface="Helvetica"/>
              </a:defRPr>
            </a:pPr>
            <a:endParaRPr/>
          </a:p>
        </p:txBody>
      </p:sp>
      <p:sp>
        <p:nvSpPr>
          <p:cNvPr id="24" name="Texte du titre"/>
          <p:cNvSpPr txBox="1">
            <a:spLocks noGrp="1"/>
          </p:cNvSpPr>
          <p:nvPr>
            <p:ph type="title"/>
          </p:nvPr>
        </p:nvSpPr>
        <p:spPr>
          <a:xfrm>
            <a:off x="762000" y="9042400"/>
            <a:ext cx="22860000" cy="3810000"/>
          </a:xfrm>
          <a:prstGeom prst="rect">
            <a:avLst/>
          </a:prstGeom>
        </p:spPr>
        <p:txBody>
          <a:bodyPr/>
          <a:lstStyle>
            <a:lvl1pPr>
              <a:spcBef>
                <a:spcPts val="0"/>
              </a:spcBef>
              <a:defRPr sz="30300"/>
            </a:lvl1pPr>
          </a:lstStyle>
          <a:p>
            <a:r>
              <a:t>Texte du titre</a:t>
            </a:r>
          </a:p>
        </p:txBody>
      </p:sp>
      <p:sp>
        <p:nvSpPr>
          <p:cNvPr id="25" name="Texte niveau 1…"/>
          <p:cNvSpPr txBox="1">
            <a:spLocks noGrp="1"/>
          </p:cNvSpPr>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1pPr>
            <a:lvl2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2pPr>
            <a:lvl3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3pPr>
            <a:lvl4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4pPr>
            <a:lvl5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5pPr>
          </a:lstStyle>
          <a:p>
            <a:r>
              <a:t>Texte niveau 1</a:t>
            </a:r>
          </a:p>
          <a:p>
            <a:pPr lvl="1"/>
            <a:r>
              <a:t>Texte niveau 2</a:t>
            </a:r>
          </a:p>
          <a:p>
            <a:pPr lvl="2"/>
            <a:r>
              <a:t>Texte niveau 3</a:t>
            </a:r>
          </a:p>
          <a:p>
            <a:pPr lvl="3"/>
            <a:r>
              <a:t>Texte niveau 4</a:t>
            </a:r>
          </a:p>
          <a:p>
            <a:pPr lvl="4"/>
            <a:r>
              <a:t>Texte niveau 5</a:t>
            </a:r>
          </a:p>
        </p:txBody>
      </p:sp>
      <p:sp>
        <p:nvSpPr>
          <p:cNvPr id="26" name="Numéro de diapositive"/>
          <p:cNvSpPr txBox="1">
            <a:spLocks noGrp="1"/>
          </p:cNvSpPr>
          <p:nvPr>
            <p:ph type="sldNum" sz="quarter" idx="2"/>
          </p:nvPr>
        </p:nvSpPr>
        <p:spPr>
          <a:xfrm>
            <a:off x="23063199" y="609600"/>
            <a:ext cx="553196" cy="635000"/>
          </a:xfrm>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Autres titre et sous-titre">
    <p:spTree>
      <p:nvGrpSpPr>
        <p:cNvPr id="1" name=""/>
        <p:cNvGrpSpPr/>
        <p:nvPr/>
      </p:nvGrpSpPr>
      <p:grpSpPr>
        <a:xfrm>
          <a:off x="0" y="0"/>
          <a:ext cx="0" cy="0"/>
          <a:chOff x="0" y="0"/>
          <a:chExt cx="0" cy="0"/>
        </a:xfrm>
      </p:grpSpPr>
      <p:sp>
        <p:nvSpPr>
          <p:cNvPr id="33" name="Ligne"/>
          <p:cNvSpPr/>
          <p:nvPr/>
        </p:nvSpPr>
        <p:spPr>
          <a:xfrm flipV="1">
            <a:off x="762000" y="8635632"/>
            <a:ext cx="22859999" cy="369"/>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34" name="Texte du titre"/>
          <p:cNvSpPr txBox="1">
            <a:spLocks noGrp="1"/>
          </p:cNvSpPr>
          <p:nvPr>
            <p:ph type="title"/>
          </p:nvPr>
        </p:nvSpPr>
        <p:spPr>
          <a:xfrm>
            <a:off x="762000" y="9042400"/>
            <a:ext cx="22860000" cy="3810000"/>
          </a:xfrm>
          <a:prstGeom prst="rect">
            <a:avLst/>
          </a:prstGeom>
        </p:spPr>
        <p:txBody>
          <a:bodyPr/>
          <a:lstStyle>
            <a:lvl1pPr>
              <a:spcBef>
                <a:spcPts val="0"/>
              </a:spcBef>
              <a:defRPr sz="30300"/>
            </a:lvl1pPr>
          </a:lstStyle>
          <a:p>
            <a:r>
              <a:t>Texte du titre</a:t>
            </a:r>
          </a:p>
        </p:txBody>
      </p:sp>
      <p:sp>
        <p:nvSpPr>
          <p:cNvPr id="35" name="Texte niveau 1…"/>
          <p:cNvSpPr txBox="1">
            <a:spLocks noGrp="1"/>
          </p:cNvSpPr>
          <p:nvPr>
            <p:ph type="body" sz="quarter" idx="1"/>
          </p:nvPr>
        </p:nvSpPr>
        <p:spPr>
          <a:xfrm>
            <a:off x="762000" y="5994400"/>
            <a:ext cx="22860000" cy="2540000"/>
          </a:xfrm>
          <a:prstGeom prst="rect">
            <a:avLst/>
          </a:prstGeom>
        </p:spPr>
        <p:txBody>
          <a:bodyPr anchor="b"/>
          <a:lstStyle>
            <a:lvl1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1pPr>
            <a:lvl2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2pPr>
            <a:lvl3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3pPr>
            <a:lvl4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4pPr>
            <a:lvl5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5pPr>
          </a:lstStyle>
          <a:p>
            <a:r>
              <a:t>Texte niveau 1</a:t>
            </a:r>
          </a:p>
          <a:p>
            <a:pPr lvl="1"/>
            <a:r>
              <a:t>Texte niveau 2</a:t>
            </a:r>
          </a:p>
          <a:p>
            <a:pPr lvl="2"/>
            <a:r>
              <a:t>Texte niveau 3</a:t>
            </a:r>
          </a:p>
          <a:p>
            <a:pPr lvl="3"/>
            <a:r>
              <a:t>Texte niveau 4</a:t>
            </a:r>
          </a:p>
          <a:p>
            <a:pPr lvl="4"/>
            <a:r>
              <a:t>Texte niveau 5</a:t>
            </a:r>
          </a:p>
        </p:txBody>
      </p:sp>
      <p:sp>
        <p:nvSpPr>
          <p:cNvPr id="36" name="Numéro de diapositive"/>
          <p:cNvSpPr txBox="1">
            <a:spLocks noGrp="1"/>
          </p:cNvSpPr>
          <p:nvPr>
            <p:ph type="sldNum" sz="quarter" idx="2"/>
          </p:nvPr>
        </p:nvSpPr>
        <p:spPr>
          <a:xfrm>
            <a:off x="23013221" y="584200"/>
            <a:ext cx="553195" cy="635000"/>
          </a:xfrm>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 Verticale">
    <p:bg>
      <p:bgPr>
        <a:solidFill>
          <a:srgbClr val="222222"/>
        </a:solidFill>
        <a:effectLst/>
      </p:bgPr>
    </p:bg>
    <p:spTree>
      <p:nvGrpSpPr>
        <p:cNvPr id="1" name=""/>
        <p:cNvGrpSpPr/>
        <p:nvPr/>
      </p:nvGrpSpPr>
      <p:grpSpPr>
        <a:xfrm>
          <a:off x="0" y="0"/>
          <a:ext cx="0" cy="0"/>
          <a:chOff x="0" y="0"/>
          <a:chExt cx="0" cy="0"/>
        </a:xfrm>
      </p:grpSpPr>
      <p:sp>
        <p:nvSpPr>
          <p:cNvPr id="51" name="Ligne"/>
          <p:cNvSpPr/>
          <p:nvPr/>
        </p:nvSpPr>
        <p:spPr>
          <a:xfrm flipV="1">
            <a:off x="11049000" y="8635798"/>
            <a:ext cx="12572997" cy="203"/>
          </a:xfrm>
          <a:prstGeom prst="line">
            <a:avLst/>
          </a:prstGeom>
          <a:ln w="508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52" name="Image"/>
          <p:cNvSpPr>
            <a:spLocks noGrp="1"/>
          </p:cNvSpPr>
          <p:nvPr>
            <p:ph type="pic" idx="13"/>
          </p:nvPr>
        </p:nvSpPr>
        <p:spPr>
          <a:xfrm>
            <a:off x="-190500" y="0"/>
            <a:ext cx="12428272" cy="13716000"/>
          </a:xfrm>
          <a:prstGeom prst="rect">
            <a:avLst/>
          </a:prstGeom>
        </p:spPr>
        <p:txBody>
          <a:bodyPr lIns="91439" tIns="45719" rIns="91439" bIns="45719">
            <a:noAutofit/>
          </a:bodyPr>
          <a:lstStyle/>
          <a:p>
            <a:endParaRPr/>
          </a:p>
        </p:txBody>
      </p:sp>
      <p:sp>
        <p:nvSpPr>
          <p:cNvPr id="53" name="Texte du titre"/>
          <p:cNvSpPr txBox="1">
            <a:spLocks noGrp="1"/>
          </p:cNvSpPr>
          <p:nvPr>
            <p:ph type="title"/>
          </p:nvPr>
        </p:nvSpPr>
        <p:spPr>
          <a:xfrm>
            <a:off x="11049000" y="9042400"/>
            <a:ext cx="12573000" cy="3810000"/>
          </a:xfrm>
          <a:prstGeom prst="rect">
            <a:avLst/>
          </a:prstGeom>
        </p:spPr>
        <p:txBody>
          <a:bodyPr/>
          <a:lstStyle>
            <a:lvl1pPr>
              <a:spcBef>
                <a:spcPts val="0"/>
              </a:spcBef>
              <a:defRPr sz="30300"/>
            </a:lvl1pPr>
          </a:lstStyle>
          <a:p>
            <a:r>
              <a:t>Texte du titre</a:t>
            </a:r>
          </a:p>
        </p:txBody>
      </p:sp>
      <p:sp>
        <p:nvSpPr>
          <p:cNvPr id="54" name="Texte niveau 1…"/>
          <p:cNvSpPr txBox="1">
            <a:spLocks noGrp="1"/>
          </p:cNvSpPr>
          <p:nvPr>
            <p:ph type="body" sz="quarter" idx="1"/>
          </p:nvPr>
        </p:nvSpPr>
        <p:spPr>
          <a:xfrm>
            <a:off x="11049000" y="5994400"/>
            <a:ext cx="12573000" cy="2540000"/>
          </a:xfrm>
          <a:prstGeom prst="rect">
            <a:avLst/>
          </a:prstGeom>
        </p:spPr>
        <p:txBody>
          <a:bodyPr anchor="b"/>
          <a:lstStyle>
            <a:lvl1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1pPr>
            <a:lvl2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2pPr>
            <a:lvl3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3pPr>
            <a:lvl4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4pPr>
            <a:lvl5pPr marL="0" indent="0">
              <a:lnSpc>
                <a:spcPct val="80000"/>
              </a:lnSpc>
              <a:spcBef>
                <a:spcPts val="3200"/>
              </a:spcBef>
              <a:buClrTx/>
              <a:buSzTx/>
              <a:buFontTx/>
              <a:buNone/>
              <a:defRPr sz="7700" cap="all">
                <a:solidFill>
                  <a:srgbClr val="A6AAA9"/>
                </a:solidFill>
                <a:latin typeface="DIN Alternate"/>
                <a:ea typeface="DIN Alternate"/>
                <a:cs typeface="DIN Alternate"/>
                <a:sym typeface="DIN Alternate"/>
              </a:defRPr>
            </a:lvl5pPr>
          </a:lstStyle>
          <a:p>
            <a:r>
              <a:t>Texte niveau 1</a:t>
            </a:r>
          </a:p>
          <a:p>
            <a:pPr lvl="1"/>
            <a:r>
              <a:t>Texte niveau 2</a:t>
            </a:r>
          </a:p>
          <a:p>
            <a:pPr lvl="2"/>
            <a:r>
              <a:t>Texte niveau 3</a:t>
            </a:r>
          </a:p>
          <a:p>
            <a:pPr lvl="3"/>
            <a:r>
              <a:t>Texte niveau 4</a:t>
            </a:r>
          </a:p>
          <a:p>
            <a:pPr lvl="4"/>
            <a:r>
              <a:t>Texte niveau 5</a:t>
            </a:r>
          </a:p>
        </p:txBody>
      </p:sp>
      <p:sp>
        <p:nvSpPr>
          <p:cNvPr id="55" name="Numéro de diapositive"/>
          <p:cNvSpPr txBox="1">
            <a:spLocks noGrp="1"/>
          </p:cNvSpPr>
          <p:nvPr>
            <p:ph type="sldNum" sz="quarter" idx="2"/>
          </p:nvPr>
        </p:nvSpPr>
        <p:spPr>
          <a:xfrm>
            <a:off x="23063199" y="609600"/>
            <a:ext cx="553196" cy="635000"/>
          </a:xfrm>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62" name="Texte"/>
          <p:cNvSpPr txBox="1">
            <a:spLocks noGrp="1"/>
          </p:cNvSpPr>
          <p:nvPr>
            <p:ph type="body" sz="quarter" idx="1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63" name="Texte du titre"/>
          <p:cNvSpPr txBox="1">
            <a:spLocks noGrp="1"/>
          </p:cNvSpPr>
          <p:nvPr>
            <p:ph type="title"/>
          </p:nvPr>
        </p:nvSpPr>
        <p:spPr>
          <a:prstGeom prst="rect">
            <a:avLst/>
          </a:prstGeom>
        </p:spPr>
        <p:txBody>
          <a:bodyPr/>
          <a:lstStyle/>
          <a:p>
            <a:r>
              <a:t>Texte du titre</a:t>
            </a:r>
          </a:p>
        </p:txBody>
      </p:sp>
      <p:sp>
        <p:nvSpPr>
          <p:cNvPr id="6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et puces">
    <p:bg>
      <p:bgPr>
        <a:solidFill>
          <a:srgbClr val="222222"/>
        </a:solidFill>
        <a:effectLst/>
      </p:bgPr>
    </p:bg>
    <p:spTree>
      <p:nvGrpSpPr>
        <p:cNvPr id="1" name=""/>
        <p:cNvGrpSpPr/>
        <p:nvPr/>
      </p:nvGrpSpPr>
      <p:grpSpPr>
        <a:xfrm>
          <a:off x="0" y="0"/>
          <a:ext cx="0" cy="0"/>
          <a:chOff x="0" y="0"/>
          <a:chExt cx="0" cy="0"/>
        </a:xfrm>
      </p:grpSpPr>
      <p:sp>
        <p:nvSpPr>
          <p:cNvPr id="71" name="Texte"/>
          <p:cNvSpPr txBox="1">
            <a:spLocks noGrp="1"/>
          </p:cNvSpPr>
          <p:nvPr>
            <p:ph type="body" sz="quarter" idx="1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72" name="Texte du titre"/>
          <p:cNvSpPr txBox="1">
            <a:spLocks noGrp="1"/>
          </p:cNvSpPr>
          <p:nvPr>
            <p:ph type="title"/>
          </p:nvPr>
        </p:nvSpPr>
        <p:spPr>
          <a:prstGeom prst="rect">
            <a:avLst/>
          </a:prstGeom>
        </p:spPr>
        <p:txBody>
          <a:bodyPr/>
          <a:lstStyle/>
          <a:p>
            <a:r>
              <a:t>Texte du titre</a:t>
            </a:r>
          </a:p>
        </p:txBody>
      </p:sp>
      <p:sp>
        <p:nvSpPr>
          <p:cNvPr id="73" name="Texte niveau 1…"/>
          <p:cNvSpPr txBox="1">
            <a:spLocks noGrp="1"/>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r>
              <a:t>Texte niveau 1</a:t>
            </a:r>
          </a:p>
          <a:p>
            <a:pPr lvl="1"/>
            <a:r>
              <a:t>Texte niveau 2</a:t>
            </a:r>
          </a:p>
          <a:p>
            <a:pPr lvl="2"/>
            <a:r>
              <a:t>Texte niveau 3</a:t>
            </a:r>
          </a:p>
          <a:p>
            <a:pPr lvl="3"/>
            <a:r>
              <a:t>Texte niveau 4</a:t>
            </a:r>
          </a:p>
          <a:p>
            <a:pPr lvl="4"/>
            <a:r>
              <a:t>Texte niveau 5</a:t>
            </a:r>
          </a:p>
        </p:txBody>
      </p:sp>
      <p:sp>
        <p:nvSpPr>
          <p:cNvPr id="7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re et puces - Autre">
    <p:spTree>
      <p:nvGrpSpPr>
        <p:cNvPr id="1" name=""/>
        <p:cNvGrpSpPr/>
        <p:nvPr/>
      </p:nvGrpSpPr>
      <p:grpSpPr>
        <a:xfrm>
          <a:off x="0" y="0"/>
          <a:ext cx="0" cy="0"/>
          <a:chOff x="0" y="0"/>
          <a:chExt cx="0" cy="0"/>
        </a:xfrm>
      </p:grpSpPr>
      <p:sp>
        <p:nvSpPr>
          <p:cNvPr id="81" name="Texte"/>
          <p:cNvSpPr txBox="1">
            <a:spLocks noGrp="1"/>
          </p:cNvSpPr>
          <p:nvPr>
            <p:ph type="body" sz="quarter" idx="1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82" name="Texte du titre"/>
          <p:cNvSpPr txBox="1">
            <a:spLocks noGrp="1"/>
          </p:cNvSpPr>
          <p:nvPr>
            <p:ph type="title"/>
          </p:nvPr>
        </p:nvSpPr>
        <p:spPr>
          <a:prstGeom prst="rect">
            <a:avLst/>
          </a:prstGeom>
        </p:spPr>
        <p:txBody>
          <a:bodyPr/>
          <a:lstStyle/>
          <a:p>
            <a:r>
              <a:t>Texte du titre</a:t>
            </a:r>
          </a:p>
        </p:txBody>
      </p:sp>
      <p:sp>
        <p:nvSpPr>
          <p:cNvPr id="83" name="Texte niveau 1…"/>
          <p:cNvSpPr txBox="1">
            <a:spLocks noGrp="1"/>
          </p:cNvSpPr>
          <p:nvPr>
            <p:ph type="body" idx="1"/>
          </p:nvPr>
        </p:nvSpPr>
        <p:spPr>
          <a:prstGeom prst="rect">
            <a:avLst/>
          </a:prstGeom>
        </p:spPr>
        <p:txBody>
          <a:bodyPr/>
          <a:lstStyle>
            <a:lvl1pPr>
              <a:buClr>
                <a:schemeClr val="accent1"/>
              </a:buClr>
              <a:buChar char="▸"/>
            </a:lvl1pPr>
            <a:lvl2pPr>
              <a:buClr>
                <a:schemeClr val="accent1"/>
              </a:buClr>
              <a:buChar char="▸"/>
            </a:lvl2pPr>
            <a:lvl3pPr>
              <a:buClr>
                <a:schemeClr val="accent1"/>
              </a:buClr>
              <a:buChar char="▸"/>
            </a:lvl3pPr>
            <a:lvl4pPr>
              <a:buClr>
                <a:schemeClr val="accent1"/>
              </a:buClr>
              <a:buChar char="▸"/>
            </a:lvl4pPr>
            <a:lvl5pPr>
              <a:buClr>
                <a:schemeClr val="accent1"/>
              </a:buClr>
              <a:buChar char="▸"/>
            </a:lvl5pPr>
          </a:lstStyle>
          <a:p>
            <a:r>
              <a:t>Texte niveau 1</a:t>
            </a:r>
          </a:p>
          <a:p>
            <a:pPr lvl="1"/>
            <a:r>
              <a:t>Texte niveau 2</a:t>
            </a:r>
          </a:p>
          <a:p>
            <a:pPr lvl="2"/>
            <a:r>
              <a:t>Texte niveau 3</a:t>
            </a:r>
          </a:p>
          <a:p>
            <a:pPr lvl="3"/>
            <a:r>
              <a:t>Texte niveau 4</a:t>
            </a:r>
          </a:p>
          <a:p>
            <a:pPr lvl="4"/>
            <a:r>
              <a:t>Texte niveau 5</a:t>
            </a:r>
          </a:p>
        </p:txBody>
      </p:sp>
      <p:sp>
        <p:nvSpPr>
          <p:cNvPr id="8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re, puces et photo">
    <p:bg>
      <p:bgPr>
        <a:solidFill>
          <a:srgbClr val="222222"/>
        </a:solidFill>
        <a:effectLst/>
      </p:bgPr>
    </p:bg>
    <p:spTree>
      <p:nvGrpSpPr>
        <p:cNvPr id="1" name=""/>
        <p:cNvGrpSpPr/>
        <p:nvPr/>
      </p:nvGrpSpPr>
      <p:grpSpPr>
        <a:xfrm>
          <a:off x="0" y="0"/>
          <a:ext cx="0" cy="0"/>
          <a:chOff x="0" y="0"/>
          <a:chExt cx="0" cy="0"/>
        </a:xfrm>
      </p:grpSpPr>
      <p:sp>
        <p:nvSpPr>
          <p:cNvPr id="91" name="Texte"/>
          <p:cNvSpPr txBox="1">
            <a:spLocks noGrp="1"/>
          </p:cNvSpPr>
          <p:nvPr>
            <p:ph type="body" sz="quarter" idx="1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92" name="Image"/>
          <p:cNvSpPr>
            <a:spLocks noGrp="1"/>
          </p:cNvSpPr>
          <p:nvPr>
            <p:ph type="pic" idx="14"/>
          </p:nvPr>
        </p:nvSpPr>
        <p:spPr>
          <a:xfrm>
            <a:off x="13258800" y="0"/>
            <a:ext cx="12428272" cy="13716000"/>
          </a:xfrm>
          <a:prstGeom prst="rect">
            <a:avLst/>
          </a:prstGeom>
        </p:spPr>
        <p:txBody>
          <a:bodyPr lIns="91439" tIns="45719" rIns="91439" bIns="45719">
            <a:noAutofit/>
          </a:bodyPr>
          <a:lstStyle/>
          <a:p>
            <a:endParaRPr/>
          </a:p>
        </p:txBody>
      </p:sp>
      <p:sp>
        <p:nvSpPr>
          <p:cNvPr id="93" name="Texte du titre"/>
          <p:cNvSpPr txBox="1">
            <a:spLocks noGrp="1"/>
          </p:cNvSpPr>
          <p:nvPr>
            <p:ph type="title"/>
          </p:nvPr>
        </p:nvSpPr>
        <p:spPr>
          <a:xfrm>
            <a:off x="762000" y="2159000"/>
            <a:ext cx="11811000" cy="1016000"/>
          </a:xfrm>
          <a:prstGeom prst="rect">
            <a:avLst/>
          </a:prstGeom>
        </p:spPr>
        <p:txBody>
          <a:bodyPr/>
          <a:lstStyle/>
          <a:p>
            <a:r>
              <a:t>Texte du titre</a:t>
            </a:r>
          </a:p>
        </p:txBody>
      </p:sp>
      <p:sp>
        <p:nvSpPr>
          <p:cNvPr id="94" name="Texte niveau 1…"/>
          <p:cNvSpPr txBox="1">
            <a:spLocks noGrp="1"/>
          </p:cNvSpPr>
          <p:nvPr>
            <p:ph type="body" sz="half" idx="1"/>
          </p:nvPr>
        </p:nvSpPr>
        <p:spPr>
          <a:xfrm>
            <a:off x="762000" y="3860800"/>
            <a:ext cx="11811000" cy="8585200"/>
          </a:xfrm>
          <a:prstGeom prst="rect">
            <a:avLst/>
          </a:prstGeom>
        </p:spPr>
        <p:txBody>
          <a:bodyPr/>
          <a:lstStyle>
            <a:lvl1pPr>
              <a:buClr>
                <a:schemeClr val="accent1"/>
              </a:buClr>
              <a:buChar char="▸"/>
              <a:defRPr sz="4000"/>
            </a:lvl1pPr>
            <a:lvl2pPr>
              <a:buClr>
                <a:schemeClr val="accent1"/>
              </a:buClr>
              <a:buChar char="▸"/>
              <a:defRPr sz="4000"/>
            </a:lvl2pPr>
            <a:lvl3pPr>
              <a:buClr>
                <a:schemeClr val="accent1"/>
              </a:buClr>
              <a:buChar char="▸"/>
              <a:defRPr sz="4000"/>
            </a:lvl3pPr>
            <a:lvl4pPr>
              <a:buClr>
                <a:schemeClr val="accent1"/>
              </a:buClr>
              <a:buChar char="▸"/>
              <a:defRPr sz="4000"/>
            </a:lvl4pPr>
            <a:lvl5pPr>
              <a:buClr>
                <a:schemeClr val="accent1"/>
              </a:buClr>
              <a:buChar char="▸"/>
              <a:defRPr sz="4000"/>
            </a:lvl5pPr>
          </a:lstStyle>
          <a:p>
            <a:r>
              <a:t>Texte niveau 1</a:t>
            </a:r>
          </a:p>
          <a:p>
            <a:pPr lvl="1"/>
            <a:r>
              <a:t>Texte niveau 2</a:t>
            </a:r>
          </a:p>
          <a:p>
            <a:pPr lvl="2"/>
            <a:r>
              <a:t>Texte niveau 3</a:t>
            </a:r>
          </a:p>
          <a:p>
            <a:pPr lvl="3"/>
            <a:r>
              <a:t>Texte niveau 4</a:t>
            </a:r>
          </a:p>
          <a:p>
            <a:pPr lvl="4"/>
            <a:r>
              <a:t>Texte niveau 5</a:t>
            </a:r>
          </a:p>
        </p:txBody>
      </p:sp>
      <p:sp>
        <p:nvSpPr>
          <p:cNvPr id="9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uces">
    <p:bg>
      <p:bgPr>
        <a:solidFill>
          <a:srgbClr val="222222"/>
        </a:solidFill>
        <a:effectLst/>
      </p:bgPr>
    </p:bg>
    <p:spTree>
      <p:nvGrpSpPr>
        <p:cNvPr id="1" name=""/>
        <p:cNvGrpSpPr/>
        <p:nvPr/>
      </p:nvGrpSpPr>
      <p:grpSpPr>
        <a:xfrm>
          <a:off x="0" y="0"/>
          <a:ext cx="0" cy="0"/>
          <a:chOff x="0" y="0"/>
          <a:chExt cx="0" cy="0"/>
        </a:xfrm>
      </p:grpSpPr>
      <p:sp>
        <p:nvSpPr>
          <p:cNvPr id="102" name="Texte"/>
          <p:cNvSpPr txBox="1">
            <a:spLocks noGrp="1"/>
          </p:cNvSpPr>
          <p:nvPr>
            <p:ph type="body" sz="quarter" idx="13"/>
          </p:nvPr>
        </p:nvSpPr>
        <p:spPr>
          <a:xfrm>
            <a:off x="762000" y="635000"/>
            <a:ext cx="20955000" cy="635000"/>
          </a:xfrm>
          <a:prstGeom prst="rect">
            <a:avLst/>
          </a:prstGeom>
        </p:spPr>
        <p:txBody>
          <a:bodyPr anchor="b">
            <a:spAutoFit/>
          </a:bodyPr>
          <a:lstStyle>
            <a:lvl1pPr marL="0" indent="0" defTabSz="647700">
              <a:lnSpc>
                <a:spcPct val="80000"/>
              </a:lnSpc>
              <a:spcBef>
                <a:spcPts val="0"/>
              </a:spcBef>
              <a:buClrTx/>
              <a:buSzTx/>
              <a:buFontTx/>
              <a:buNone/>
              <a:defRPr sz="3600" cap="all" spc="180">
                <a:latin typeface="DIN Alternate"/>
                <a:ea typeface="DIN Alternate"/>
                <a:cs typeface="DIN Alternate"/>
                <a:sym typeface="DIN Alternate"/>
              </a:defRPr>
            </a:lvl1pPr>
          </a:lstStyle>
          <a:p>
            <a:r>
              <a:t>Texte</a:t>
            </a:r>
          </a:p>
        </p:txBody>
      </p:sp>
      <p:sp>
        <p:nvSpPr>
          <p:cNvPr id="103" name="Texte niveau 1…"/>
          <p:cNvSpPr txBox="1">
            <a:spLocks noGrp="1"/>
          </p:cNvSpPr>
          <p:nvPr>
            <p:ph type="body" idx="1"/>
          </p:nvPr>
        </p:nvSpPr>
        <p:spPr>
          <a:prstGeom prst="rect">
            <a:avLst/>
          </a:prstGeom>
        </p:spPr>
        <p:txBody>
          <a:bodyPr/>
          <a:lstStyle>
            <a:lvl1pPr>
              <a:buClr>
                <a:schemeClr val="accent1"/>
              </a:buClr>
              <a:buSzPct val="125000"/>
              <a:buChar char="▸"/>
            </a:lvl1pPr>
            <a:lvl2pPr>
              <a:buClr>
                <a:schemeClr val="accent1"/>
              </a:buClr>
              <a:buSzPct val="125000"/>
              <a:buChar char="▸"/>
            </a:lvl2pPr>
            <a:lvl3pPr>
              <a:buClr>
                <a:schemeClr val="accent1"/>
              </a:buClr>
              <a:buSzPct val="125000"/>
              <a:buChar char="▸"/>
            </a:lvl3pPr>
            <a:lvl4pPr>
              <a:buClr>
                <a:schemeClr val="accent1"/>
              </a:buClr>
              <a:buSzPct val="125000"/>
              <a:buChar char="▸"/>
            </a:lvl4pPr>
            <a:lvl5pPr>
              <a:buClr>
                <a:schemeClr val="accent1"/>
              </a:buClr>
              <a:buSzPct val="125000"/>
              <a:buChar char="▸"/>
            </a:lvl5pPr>
          </a:lstStyle>
          <a:p>
            <a:r>
              <a:t>Texte niveau 1</a:t>
            </a:r>
          </a:p>
          <a:p>
            <a:pPr lvl="1"/>
            <a:r>
              <a:t>Texte niveau 2</a:t>
            </a:r>
          </a:p>
          <a:p>
            <a:pPr lvl="2"/>
            <a:r>
              <a:t>Texte niveau 3</a:t>
            </a:r>
          </a:p>
          <a:p>
            <a:pPr lvl="3"/>
            <a:r>
              <a:t>Texte niveau 4</a:t>
            </a:r>
          </a:p>
          <a:p>
            <a:pPr lvl="4"/>
            <a:r>
              <a:t>Texte niveau 5</a:t>
            </a:r>
          </a:p>
        </p:txBody>
      </p:sp>
      <p:sp>
        <p:nvSpPr>
          <p:cNvPr id="10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Ligne"/>
          <p:cNvSpPr/>
          <p:nvPr/>
        </p:nvSpPr>
        <p:spPr>
          <a:xfrm flipV="1">
            <a:off x="762000" y="1396632"/>
            <a:ext cx="22859999" cy="369"/>
          </a:xfrm>
          <a:prstGeom prst="line">
            <a:avLst/>
          </a:prstGeom>
          <a:ln w="25400">
            <a:solidFill>
              <a:srgbClr val="A6AAA9"/>
            </a:solidFill>
            <a:miter lim="400000"/>
          </a:ln>
        </p:spPr>
        <p:txBody>
          <a:bodyPr lIns="50800" tIns="50800" rIns="50800" bIns="50800" anchor="ctr"/>
          <a:lstStyle/>
          <a:p>
            <a:pPr defTabSz="457200">
              <a:spcBef>
                <a:spcPts val="0"/>
              </a:spcBef>
              <a:defRPr sz="1200">
                <a:solidFill>
                  <a:srgbClr val="000000"/>
                </a:solidFill>
                <a:latin typeface="Helvetica"/>
                <a:ea typeface="Helvetica"/>
                <a:cs typeface="Helvetica"/>
                <a:sym typeface="Helvetica"/>
              </a:defRPr>
            </a:pPr>
            <a:endParaRPr/>
          </a:p>
        </p:txBody>
      </p:sp>
      <p:sp>
        <p:nvSpPr>
          <p:cNvPr id="3" name="Texte du titre"/>
          <p:cNvSpPr txBox="1">
            <a:spLocks noGrp="1"/>
          </p:cNvSpPr>
          <p:nvPr>
            <p:ph type="title"/>
          </p:nvPr>
        </p:nvSpPr>
        <p:spPr>
          <a:xfrm>
            <a:off x="762000" y="2159000"/>
            <a:ext cx="22860000" cy="10160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t>Texte du titre</a:t>
            </a:r>
          </a:p>
        </p:txBody>
      </p:sp>
      <p:sp>
        <p:nvSpPr>
          <p:cNvPr id="4" name="Texte niveau 1…"/>
          <p:cNvSpPr txBox="1">
            <a:spLocks noGrp="1"/>
          </p:cNvSpPr>
          <p:nvPr>
            <p:ph type="body" idx="1"/>
          </p:nvPr>
        </p:nvSpPr>
        <p:spPr>
          <a:xfrm>
            <a:off x="762000" y="3860800"/>
            <a:ext cx="22860000" cy="85852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r>
              <a:t>Texte niveau 1</a:t>
            </a:r>
          </a:p>
          <a:p>
            <a:pPr lvl="1"/>
            <a:r>
              <a:t>Texte niveau 2</a:t>
            </a:r>
          </a:p>
          <a:p>
            <a:pPr lvl="2"/>
            <a:r>
              <a:t>Texte niveau 3</a:t>
            </a:r>
          </a:p>
          <a:p>
            <a:pPr lvl="3"/>
            <a:r>
              <a:t>Texte niveau 4</a:t>
            </a:r>
          </a:p>
          <a:p>
            <a:pPr lvl="4"/>
            <a:r>
              <a:t>Texte niveau 5</a:t>
            </a:r>
          </a:p>
        </p:txBody>
      </p:sp>
      <p:sp>
        <p:nvSpPr>
          <p:cNvPr id="5" name="Numéro de diapositive"/>
          <p:cNvSpPr txBox="1">
            <a:spLocks noGrp="1"/>
          </p:cNvSpPr>
          <p:nvPr>
            <p:ph type="sldNum" sz="quarter" idx="2"/>
          </p:nvPr>
        </p:nvSpPr>
        <p:spPr>
          <a:xfrm>
            <a:off x="23059652" y="609600"/>
            <a:ext cx="553196" cy="635000"/>
          </a:xfrm>
          <a:prstGeom prst="rect">
            <a:avLst/>
          </a:prstGeom>
          <a:ln w="12700">
            <a:miter lim="400000"/>
          </a:ln>
        </p:spPr>
        <p:txBody>
          <a:bodyPr wrap="none" lIns="50800" tIns="50800" rIns="50800" bIns="50800">
            <a:spAutoFit/>
          </a:bodyPr>
          <a:lstStyle>
            <a:lvl1pPr algn="r">
              <a:lnSpc>
                <a:spcPct val="80000"/>
              </a:lnSpc>
              <a:spcBef>
                <a:spcPts val="0"/>
              </a:spcBef>
              <a:defRPr sz="3600">
                <a:latin typeface="DIN Alternate"/>
                <a:ea typeface="DIN Alternate"/>
                <a:cs typeface="DIN Alternate"/>
                <a:sym typeface="DIN Alternate"/>
              </a:defRPr>
            </a:lvl1pPr>
          </a:lstStyle>
          <a:p>
            <a:fld id="{86CB4B4D-7CA3-9044-876B-883B54F8677D}" type="slidenum">
              <a:rPr/>
              <a:pPr/>
              <a:t>‹N°›</a:t>
            </a:fld>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transition spd="med"/>
  <p:txStyles>
    <p:titleStyle>
      <a:lvl1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1pPr>
      <a:lvl2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2pPr>
      <a:lvl3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3pPr>
      <a:lvl4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4pPr>
      <a:lvl5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5pPr>
      <a:lvl6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6pPr>
      <a:lvl7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7pPr>
      <a:lvl8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8pPr>
      <a:lvl9pPr marL="0" marR="0" indent="0" algn="l" defTabSz="825500" rtl="0" latinLnBrk="0">
        <a:lnSpc>
          <a:spcPct val="80000"/>
        </a:lnSpc>
        <a:spcBef>
          <a:spcPts val="3900"/>
        </a:spcBef>
        <a:spcAft>
          <a:spcPts val="0"/>
        </a:spcAft>
        <a:buClrTx/>
        <a:buSzTx/>
        <a:buFontTx/>
        <a:buNone/>
        <a:tabLst/>
        <a:defRPr sz="8700" b="0" i="0" u="none" strike="noStrike" cap="all" spc="0" baseline="0">
          <a:solidFill>
            <a:schemeClr val="accent1"/>
          </a:solidFill>
          <a:uFillTx/>
          <a:latin typeface="+mn-lt"/>
          <a:ea typeface="+mn-ea"/>
          <a:cs typeface="+mn-cs"/>
          <a:sym typeface="DIN Condensed"/>
        </a:defRPr>
      </a:lvl9pPr>
    </p:titleStyle>
    <p:bodyStyle>
      <a:lvl1pPr marL="63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p:bodyStyle>
    <p:otherStyle>
      <a:lvl1pPr marL="0" marR="0" indent="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1pPr>
      <a:lvl2pPr marL="0" marR="0" indent="2286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2pPr>
      <a:lvl3pPr marL="0" marR="0" indent="4572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3pPr>
      <a:lvl4pPr marL="0" marR="0" indent="6858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4pPr>
      <a:lvl5pPr marL="0" marR="0" indent="9144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5pPr>
      <a:lvl6pPr marL="0" marR="0" indent="11430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6pPr>
      <a:lvl7pPr marL="0" marR="0" indent="13716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7pPr>
      <a:lvl8pPr marL="0" marR="0" indent="16002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8pPr>
      <a:lvl9pPr marL="0" marR="0" indent="1828800" algn="r" defTabSz="825500" latinLnBrk="0">
        <a:lnSpc>
          <a:spcPct val="80000"/>
        </a:lnSpc>
        <a:spcBef>
          <a:spcPts val="0"/>
        </a:spcBef>
        <a:spcAft>
          <a:spcPts val="0"/>
        </a:spcAft>
        <a:buClrTx/>
        <a:buSzTx/>
        <a:buFontTx/>
        <a:buNone/>
        <a:tabLst/>
        <a:defRPr sz="3600" b="0" i="0" u="none" strike="noStrike" cap="none" spc="0" baseline="0">
          <a:solidFill>
            <a:schemeClr val="tx1"/>
          </a:solidFill>
          <a:uFillTx/>
          <a:latin typeface="+mn-lt"/>
          <a:ea typeface="+mn-ea"/>
          <a:cs typeface="+mn-cs"/>
          <a:sym typeface="DIN Alternat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9.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9.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8.xml"/><Relationship Id="rId1" Type="http://schemas.openxmlformats.org/officeDocument/2006/relationships/tags" Target="../tags/tag17.xml"/><Relationship Id="rId4" Type="http://schemas.openxmlformats.org/officeDocument/2006/relationships/chart" Target="../charts/char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9.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9.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21.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24.xml"/><Relationship Id="rId4" Type="http://schemas.openxmlformats.org/officeDocument/2006/relationships/image" Target="../media/image4.jpg"/></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5.xml"/><Relationship Id="rId1" Type="http://schemas.openxmlformats.org/officeDocument/2006/relationships/tags" Target="../tags/tag25.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9.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9.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9.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7" name="SYNTHÈSE BILAN DE COMPETENCE"/>
          <p:cNvSpPr txBox="1">
            <a:spLocks noGrp="1"/>
          </p:cNvSpPr>
          <p:nvPr>
            <p:ph type="subTitle" sz="quarter" idx="1"/>
          </p:nvPr>
        </p:nvSpPr>
        <p:spPr>
          <a:xfrm>
            <a:off x="767333" y="2681536"/>
            <a:ext cx="17257315" cy="4916760"/>
          </a:xfrm>
          <a:prstGeom prst="rect">
            <a:avLst/>
          </a:prstGeom>
        </p:spPr>
        <p:txBody>
          <a:bodyPr>
            <a:noAutofit/>
          </a:bodyPr>
          <a:lstStyle/>
          <a:p>
            <a:pPr algn="ctr"/>
            <a:r>
              <a:rPr lang="fr-FR" sz="12000" dirty="0">
                <a:solidFill>
                  <a:srgbClr val="3DA6B3"/>
                </a:solidFill>
                <a:latin typeface="Arial" panose="020B0604020202020204" pitchFamily="34" charset="0"/>
                <a:ea typeface="Helvetica Neue Light" panose="02000403000000020004" pitchFamily="2" charset="0"/>
                <a:cs typeface="Arial" panose="020B0604020202020204" pitchFamily="34" charset="0"/>
              </a:rPr>
              <a:t>SYNTHÈSE BILAN DE COMPETENCES</a:t>
            </a:r>
            <a:endParaRPr sz="12000" dirty="0">
              <a:solidFill>
                <a:srgbClr val="3DA6B3"/>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2" name="Parallélogramme 1">
            <a:extLst>
              <a:ext uri="{FF2B5EF4-FFF2-40B4-BE49-F238E27FC236}">
                <a16:creationId xmlns:a16="http://schemas.microsoft.com/office/drawing/2014/main" id="{32B9BA36-794A-4051-A179-881B10685E30}"/>
              </a:ext>
            </a:extLst>
          </p:cNvPr>
          <p:cNvSpPr/>
          <p:nvPr/>
        </p:nvSpPr>
        <p:spPr>
          <a:xfrm>
            <a:off x="17664608" y="0"/>
            <a:ext cx="7128792"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dirty="0">
              <a:ln>
                <a:noFill/>
              </a:ln>
              <a:solidFill>
                <a:srgbClr val="FFFFFF"/>
              </a:solidFill>
              <a:effectLst/>
              <a:uFillTx/>
              <a:latin typeface="+mn-lt"/>
              <a:ea typeface="+mn-ea"/>
              <a:cs typeface="+mn-cs"/>
              <a:sym typeface="DIN Condensed"/>
            </a:endParaRP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461928"/>
            <a:ext cx="6281909" cy="2219608"/>
          </a:xfrm>
          <a:prstGeom prst="rect">
            <a:avLst/>
          </a:prstGeom>
        </p:spPr>
      </p:pic>
    </p:spTree>
    <p:custDataLst>
      <p:tags r:id="rId1"/>
    </p:custData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arallélogramme 3">
            <a:extLst>
              <a:ext uri="{FF2B5EF4-FFF2-40B4-BE49-F238E27FC236}">
                <a16:creationId xmlns:a16="http://schemas.microsoft.com/office/drawing/2014/main" id="{FA97DC95-908D-4F03-B500-36DE53FE019F}"/>
              </a:ext>
            </a:extLst>
          </p:cNvPr>
          <p:cNvSpPr/>
          <p:nvPr/>
        </p:nvSpPr>
        <p:spPr>
          <a:xfrm>
            <a:off x="17232560" y="12723"/>
            <a:ext cx="7610200"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a:ln>
                <a:noFill/>
              </a:ln>
              <a:solidFill>
                <a:srgbClr val="FFFFFF"/>
              </a:solidFill>
              <a:effectLst/>
              <a:uFillTx/>
              <a:latin typeface="+mn-lt"/>
              <a:ea typeface="+mn-ea"/>
              <a:cs typeface="+mn-cs"/>
              <a:sym typeface="DIN Condensed"/>
            </a:endParaRPr>
          </a:p>
        </p:txBody>
      </p:sp>
      <p:sp>
        <p:nvSpPr>
          <p:cNvPr id="169" name="Introduction"/>
          <p:cNvSpPr txBox="1">
            <a:spLocks noGrp="1"/>
          </p:cNvSpPr>
          <p:nvPr>
            <p:ph type="title" idx="4294967295"/>
          </p:nvPr>
        </p:nvSpPr>
        <p:spPr>
          <a:xfrm>
            <a:off x="526704" y="3977680"/>
            <a:ext cx="17065896" cy="6350000"/>
          </a:xfrm>
          <a:prstGeom prst="rect">
            <a:avLst/>
          </a:prstGeom>
        </p:spPr>
        <p:txBody>
          <a:bodyPr>
            <a:normAutofit/>
          </a:bodyPr>
          <a:lstStyle>
            <a:lvl1pPr>
              <a:defRPr sz="20000"/>
            </a:lvl1pPr>
          </a:lstStyle>
          <a:p>
            <a:pPr algn="ctr"/>
            <a:r>
              <a:rPr lang="fr-FR" sz="12000" dirty="0">
                <a:solidFill>
                  <a:srgbClr val="3DA6B3"/>
                </a:solidFill>
                <a:latin typeface="Arial" panose="020B0604020202020204" pitchFamily="34" charset="0"/>
                <a:cs typeface="Arial" panose="020B0604020202020204" pitchFamily="34" charset="0"/>
              </a:rPr>
              <a:t>BILAN DES QUALITES ET REPERAGE DES CENTRES D’INTERET</a:t>
            </a:r>
            <a:endParaRPr sz="12000" dirty="0">
              <a:solidFill>
                <a:srgbClr val="3DA6B3"/>
              </a:solidFill>
              <a:latin typeface="Arial" panose="020B0604020202020204" pitchFamily="34" charset="0"/>
              <a:cs typeface="Arial" panose="020B0604020202020204" pitchFamily="34" charset="0"/>
            </a:endParaRP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10399688"/>
            <a:ext cx="6281909" cy="2219608"/>
          </a:xfrm>
          <a:prstGeom prst="rect">
            <a:avLst/>
          </a:prstGeom>
        </p:spPr>
      </p:pic>
    </p:spTree>
    <p:custDataLst>
      <p:tags r:id="rId1"/>
    </p:custDataLst>
    <p:extLst>
      <p:ext uri="{BB962C8B-B14F-4D97-AF65-F5344CB8AC3E}">
        <p14:creationId xmlns:p14="http://schemas.microsoft.com/office/powerpoint/2010/main" val="1346193397"/>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PERSONNALITE"/>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PERSONNALITE</a:t>
            </a:r>
          </a:p>
        </p:txBody>
      </p:sp>
      <p:sp>
        <p:nvSpPr>
          <p:cNvPr id="201" name="Je suis « SOIS PARFAIT » /  « FAIS PLAISIR » / « FAIS L’EFFORT »  « DEPECHE-TOI » / « SOIS FORT »"/>
          <p:cNvSpPr txBox="1"/>
          <p:nvPr/>
        </p:nvSpPr>
        <p:spPr>
          <a:xfrm>
            <a:off x="3113456" y="2105472"/>
            <a:ext cx="17431472" cy="1333698"/>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sz="40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SOIS PARFAIT » /  « FAIS PLAISIR » / « FAIS EFFORT » </a:t>
            </a:r>
            <a:r>
              <a:rPr lang="fr-FR" sz="4000" dirty="0">
                <a:solidFill>
                  <a:srgbClr val="575454"/>
                </a:solidFill>
                <a:latin typeface="Arial" panose="020B0604020202020204" pitchFamily="34" charset="0"/>
                <a:ea typeface="Helvetica Neue Light" panose="02000403000000020004" pitchFamily="2" charset="0"/>
                <a:cs typeface="Arial" panose="020B0604020202020204" pitchFamily="34" charset="0"/>
              </a:rPr>
              <a:t>/</a:t>
            </a:r>
            <a:r>
              <a:rPr sz="40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 </a:t>
            </a:r>
            <a:r>
              <a:rPr lang="fr-FR" sz="4000" dirty="0">
                <a:solidFill>
                  <a:srgbClr val="575454"/>
                </a:solidFill>
                <a:latin typeface="Arial" panose="020B0604020202020204" pitchFamily="34" charset="0"/>
                <a:ea typeface="Helvetica Neue Light" panose="02000403000000020004" pitchFamily="2" charset="0"/>
                <a:cs typeface="Arial" panose="020B0604020202020204" pitchFamily="34" charset="0"/>
              </a:rPr>
              <a:t>FAIS VITE</a:t>
            </a:r>
            <a:r>
              <a:rPr sz="40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 / « SOIS FORT » </a:t>
            </a:r>
          </a:p>
        </p:txBody>
      </p:sp>
      <p:sp>
        <p:nvSpPr>
          <p:cNvPr id="202" name="Rectangle"/>
          <p:cNvSpPr/>
          <p:nvPr/>
        </p:nvSpPr>
        <p:spPr>
          <a:xfrm>
            <a:off x="1701800" y="4953000"/>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dirty="0">
              <a:highlight>
                <a:srgbClr val="575454"/>
              </a:highlight>
              <a:latin typeface="Helvetica Neue Light" panose="02000403000000020004" pitchFamily="2" charset="0"/>
              <a:ea typeface="Helvetica Neue Light" panose="02000403000000020004" pitchFamily="2" charset="0"/>
            </a:endParaRPr>
          </a:p>
        </p:txBody>
      </p:sp>
      <p:sp>
        <p:nvSpPr>
          <p:cNvPr id="203" name="Rectangle"/>
          <p:cNvSpPr/>
          <p:nvPr/>
        </p:nvSpPr>
        <p:spPr>
          <a:xfrm>
            <a:off x="13344128" y="4890909"/>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204" name="MES AXES DE DEVELOPPEMENT /…"/>
          <p:cNvSpPr txBox="1"/>
          <p:nvPr/>
        </p:nvSpPr>
        <p:spPr>
          <a:xfrm>
            <a:off x="13772828" y="5458946"/>
            <a:ext cx="8833172" cy="70134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p>
            <a:pPr algn="ctr">
              <a:lnSpc>
                <a:spcPct val="10000"/>
              </a:lnSpc>
              <a:defRPr sz="2900">
                <a:solidFill>
                  <a:srgbClr val="FFFFFF"/>
                </a:solidFill>
              </a:defRPr>
            </a:pPr>
            <a:r>
              <a:rPr b="1" dirty="0">
                <a:ea typeface="Helvetica Neue Light" panose="02000403000000020004" pitchFamily="2" charset="0"/>
              </a:rPr>
              <a:t>MES AXES DE DEVELOPPEMENT /</a:t>
            </a:r>
          </a:p>
          <a:p>
            <a:pPr algn="ctr">
              <a:lnSpc>
                <a:spcPct val="10000"/>
              </a:lnSpc>
              <a:defRPr sz="2900">
                <a:solidFill>
                  <a:srgbClr val="FFFFFF"/>
                </a:solidFill>
              </a:defRPr>
            </a:pPr>
            <a:r>
              <a:rPr b="1" dirty="0">
                <a:ea typeface="Helvetica Neue Light" panose="02000403000000020004" pitchFamily="2" charset="0"/>
              </a:rPr>
              <a:t> PIÈGES À EVITER</a:t>
            </a:r>
          </a:p>
        </p:txBody>
      </p:sp>
      <p:sp>
        <p:nvSpPr>
          <p:cNvPr id="205" name="MES ATOUTS / MES RESSOURCES"/>
          <p:cNvSpPr txBox="1"/>
          <p:nvPr/>
        </p:nvSpPr>
        <p:spPr>
          <a:xfrm>
            <a:off x="2829506" y="5204271"/>
            <a:ext cx="6580328" cy="564257"/>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rPr b="1" dirty="0"/>
              <a:t>MES ATOUTS / MES RESSOURCES</a:t>
            </a:r>
          </a:p>
        </p:txBody>
      </p:sp>
      <p:sp>
        <p:nvSpPr>
          <p:cNvPr id="206" name="Ici vos atouts"/>
          <p:cNvSpPr txBox="1"/>
          <p:nvPr/>
        </p:nvSpPr>
        <p:spPr>
          <a:xfrm>
            <a:off x="1743559" y="8050634"/>
            <a:ext cx="8833172"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300">
                <a:solidFill>
                  <a:srgbClr val="FFFFFF"/>
                </a:solidFill>
              </a:defRPr>
            </a:lvl1pPr>
          </a:lstStyle>
          <a:p>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vos</a:t>
            </a:r>
            <a:r>
              <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atouts</a:t>
            </a:r>
            <a:endPar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207" name="Ici vos axes de développement"/>
          <p:cNvSpPr txBox="1"/>
          <p:nvPr/>
        </p:nvSpPr>
        <p:spPr>
          <a:xfrm>
            <a:off x="13665200" y="8304634"/>
            <a:ext cx="8956104"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300">
                <a:solidFill>
                  <a:srgbClr val="FFFFFF"/>
                </a:solidFill>
              </a:defRPr>
            </a:lvl1pPr>
          </a:lstStyle>
          <a:p>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vos</a:t>
            </a:r>
            <a:r>
              <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rPr>
              <a:t> axes de </a:t>
            </a:r>
            <a:r>
              <a:rPr sz="3500"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développement</a:t>
            </a:r>
            <a:endParaRPr sz="3500"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208" name="Ligne"/>
          <p:cNvSpPr/>
          <p:nvPr/>
        </p:nvSpPr>
        <p:spPr>
          <a:xfrm>
            <a:off x="1778000" y="13081000"/>
            <a:ext cx="20828000" cy="0"/>
          </a:xfrm>
          <a:prstGeom prst="line">
            <a:avLst/>
          </a:prstGeom>
          <a:ln w="50800">
            <a:solidFill>
              <a:srgbClr val="575454"/>
            </a:solidFill>
            <a:miter lim="400000"/>
            <a:headEnd type="triangle"/>
            <a:tailEnd type="triangle"/>
          </a:ln>
        </p:spPr>
        <p:txBody>
          <a:bodyPr lIns="50800" tIns="50800" rIns="50800" bIns="50800" anchor="ctr"/>
          <a:lstStyle/>
          <a:p>
            <a:pPr algn="ctr">
              <a:lnSpc>
                <a:spcPct val="80000"/>
              </a:lnSpc>
              <a:spcBef>
                <a:spcPts val="0"/>
              </a:spcBef>
              <a:defRPr sz="4000" cap="all">
                <a:latin typeface="+mn-lt"/>
                <a:ea typeface="+mn-ea"/>
                <a:cs typeface="+mn-cs"/>
                <a:sym typeface="DIN Condensed"/>
              </a:defRPr>
            </a:pPr>
            <a:endParaRPr dirty="0"/>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MOTEURS"/>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MOTEURS</a:t>
            </a:r>
          </a:p>
        </p:txBody>
      </p:sp>
      <p:sp>
        <p:nvSpPr>
          <p:cNvPr id="212" name="Mes moteurs internes"/>
          <p:cNvSpPr txBox="1"/>
          <p:nvPr/>
        </p:nvSpPr>
        <p:spPr>
          <a:xfrm>
            <a:off x="742256" y="1651844"/>
            <a:ext cx="23167304" cy="1456809"/>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lang="fr-FR" dirty="0">
                <a:solidFill>
                  <a:srgbClr val="575454"/>
                </a:solidFill>
                <a:latin typeface="Arial" panose="020B0604020202020204" pitchFamily="34" charset="0"/>
                <a:cs typeface="Arial" panose="020B0604020202020204" pitchFamily="34" charset="0"/>
              </a:rPr>
              <a:t>Les </a:t>
            </a:r>
            <a:r>
              <a:rPr dirty="0" err="1">
                <a:solidFill>
                  <a:srgbClr val="575454"/>
                </a:solidFill>
                <a:latin typeface="Arial" panose="020B0604020202020204" pitchFamily="34" charset="0"/>
                <a:cs typeface="Arial" panose="020B0604020202020204" pitchFamily="34" charset="0"/>
              </a:rPr>
              <a:t>moteurs</a:t>
            </a:r>
            <a:r>
              <a:rPr lang="fr-FR" dirty="0">
                <a:solidFill>
                  <a:srgbClr val="575454"/>
                </a:solidFill>
                <a:latin typeface="Arial" panose="020B0604020202020204" pitchFamily="34" charset="0"/>
                <a:cs typeface="Arial" panose="020B0604020202020204" pitchFamily="34" charset="0"/>
              </a:rPr>
              <a:t> que vous avez identifiés dans l’activité « Courbes de </a:t>
            </a:r>
            <a:r>
              <a:rPr lang="fr-FR">
                <a:solidFill>
                  <a:srgbClr val="575454"/>
                </a:solidFill>
                <a:latin typeface="Arial" panose="020B0604020202020204" pitchFamily="34" charset="0"/>
                <a:cs typeface="Arial" panose="020B0604020202020204" pitchFamily="34" charset="0"/>
              </a:rPr>
              <a:t>vie » et « motivations ». </a:t>
            </a:r>
            <a:r>
              <a:rPr lang="fr-FR" dirty="0">
                <a:solidFill>
                  <a:srgbClr val="575454"/>
                </a:solidFill>
                <a:latin typeface="Arial" panose="020B0604020202020204" pitchFamily="34" charset="0"/>
                <a:cs typeface="Arial" panose="020B0604020202020204" pitchFamily="34" charset="0"/>
              </a:rPr>
              <a:t>En quoi cela fait sens avec votre projet ? Comment sont-ils nourris aujourd’hui ? Demain ?</a:t>
            </a:r>
            <a:endParaRPr dirty="0">
              <a:solidFill>
                <a:srgbClr val="575454"/>
              </a:solidFill>
              <a:latin typeface="Arial" panose="020B0604020202020204" pitchFamily="34" charset="0"/>
              <a:cs typeface="Arial" panose="020B0604020202020204" pitchFamily="34" charset="0"/>
            </a:endParaRPr>
          </a:p>
        </p:txBody>
      </p:sp>
      <p:sp>
        <p:nvSpPr>
          <p:cNvPr id="213" name="MES AXES DE DEVELOPPEMENT /…"/>
          <p:cNvSpPr txBox="1"/>
          <p:nvPr/>
        </p:nvSpPr>
        <p:spPr>
          <a:xfrm>
            <a:off x="13706960" y="5118099"/>
            <a:ext cx="8833172" cy="1092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p>
            <a:pPr algn="ctr">
              <a:lnSpc>
                <a:spcPct val="10000"/>
              </a:lnSpc>
              <a:defRPr sz="2900">
                <a:solidFill>
                  <a:srgbClr val="FFFFFF"/>
                </a:solidFill>
              </a:defRPr>
            </a:pPr>
            <a:r>
              <a:t>MES AXES DE DEVELOPPEMENT /</a:t>
            </a:r>
          </a:p>
          <a:p>
            <a:pPr algn="ctr">
              <a:lnSpc>
                <a:spcPct val="10000"/>
              </a:lnSpc>
              <a:defRPr sz="2900">
                <a:solidFill>
                  <a:srgbClr val="FFFFFF"/>
                </a:solidFill>
              </a:defRPr>
            </a:pPr>
            <a:r>
              <a:t> PIÈGES À EVITER</a:t>
            </a:r>
          </a:p>
        </p:txBody>
      </p:sp>
      <p:sp>
        <p:nvSpPr>
          <p:cNvPr id="214" name="MES ATOUTS / MES RESSOURCES"/>
          <p:cNvSpPr txBox="1"/>
          <p:nvPr/>
        </p:nvSpPr>
        <p:spPr>
          <a:xfrm>
            <a:off x="2829506" y="5175249"/>
            <a:ext cx="6135244" cy="6223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t>MES ATOUTS / MES RESSOURCES</a:t>
            </a:r>
          </a:p>
        </p:txBody>
      </p:sp>
      <p:sp>
        <p:nvSpPr>
          <p:cNvPr id="215" name="MOTEUR 1"/>
          <p:cNvSpPr txBox="1"/>
          <p:nvPr/>
        </p:nvSpPr>
        <p:spPr>
          <a:xfrm>
            <a:off x="14161747" y="3324651"/>
            <a:ext cx="1848263"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dirty="0">
                <a:latin typeface="Arial" panose="020B0604020202020204" pitchFamily="34" charset="0"/>
                <a:cs typeface="Arial" panose="020B0604020202020204" pitchFamily="34" charset="0"/>
              </a:rPr>
              <a:t>MOTEUR 1 </a:t>
            </a:r>
          </a:p>
        </p:txBody>
      </p:sp>
      <p:sp>
        <p:nvSpPr>
          <p:cNvPr id="216" name="MOTEUR 2"/>
          <p:cNvSpPr txBox="1"/>
          <p:nvPr/>
        </p:nvSpPr>
        <p:spPr>
          <a:xfrm>
            <a:off x="16568748" y="6649269"/>
            <a:ext cx="1848263"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a:latin typeface="Arial" panose="020B0604020202020204" pitchFamily="34" charset="0"/>
                <a:cs typeface="Arial" panose="020B0604020202020204" pitchFamily="34" charset="0"/>
              </a:rPr>
              <a:t>MOTEUR 2 </a:t>
            </a:r>
          </a:p>
        </p:txBody>
      </p:sp>
      <p:sp>
        <p:nvSpPr>
          <p:cNvPr id="217" name="Ovale"/>
          <p:cNvSpPr/>
          <p:nvPr/>
        </p:nvSpPr>
        <p:spPr>
          <a:xfrm>
            <a:off x="8519591" y="3545632"/>
            <a:ext cx="7832867" cy="8226872"/>
          </a:xfrm>
          <a:prstGeom prst="ellipse">
            <a:avLst/>
          </a:prstGeom>
          <a:solidFill>
            <a:srgbClr val="FFFFFF"/>
          </a:solidFill>
          <a:ln>
            <a:solidFill>
              <a:srgbClr val="575454"/>
            </a:solid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dirty="0"/>
          </a:p>
        </p:txBody>
      </p:sp>
      <p:sp>
        <p:nvSpPr>
          <p:cNvPr id="218" name="Cœur"/>
          <p:cNvSpPr/>
          <p:nvPr/>
        </p:nvSpPr>
        <p:spPr>
          <a:xfrm>
            <a:off x="8519591" y="3739314"/>
            <a:ext cx="2295034" cy="2028163"/>
          </a:xfrm>
          <a:custGeom>
            <a:avLst/>
            <a:gdLst/>
            <a:ahLst/>
            <a:cxnLst>
              <a:cxn ang="0">
                <a:pos x="wd2" y="hd2"/>
              </a:cxn>
              <a:cxn ang="5400000">
                <a:pos x="wd2" y="hd2"/>
              </a:cxn>
              <a:cxn ang="10800000">
                <a:pos x="wd2" y="hd2"/>
              </a:cxn>
              <a:cxn ang="16200000">
                <a:pos x="wd2" y="hd2"/>
              </a:cxn>
            </a:cxnLst>
            <a:rect l="0" t="0" r="r" b="b"/>
            <a:pathLst>
              <a:path w="21506" h="21433" extrusionOk="0">
                <a:moveTo>
                  <a:pt x="5838" y="8"/>
                </a:moveTo>
                <a:cubicBezTo>
                  <a:pt x="3712" y="114"/>
                  <a:pt x="158" y="1891"/>
                  <a:pt x="2" y="7232"/>
                </a:cubicBezTo>
                <a:cubicBezTo>
                  <a:pt x="-54" y="9134"/>
                  <a:pt x="1253" y="14877"/>
                  <a:pt x="10702" y="21433"/>
                </a:cubicBezTo>
                <a:cubicBezTo>
                  <a:pt x="20130" y="14892"/>
                  <a:pt x="21546" y="9139"/>
                  <a:pt x="21505" y="7232"/>
                </a:cubicBezTo>
                <a:cubicBezTo>
                  <a:pt x="21391" y="1889"/>
                  <a:pt x="17806" y="115"/>
                  <a:pt x="15669" y="8"/>
                </a:cubicBezTo>
                <a:cubicBezTo>
                  <a:pt x="12170" y="-167"/>
                  <a:pt x="10753" y="2729"/>
                  <a:pt x="10753" y="2729"/>
                </a:cubicBezTo>
                <a:cubicBezTo>
                  <a:pt x="10753" y="2729"/>
                  <a:pt x="9337" y="-167"/>
                  <a:pt x="5838" y="8"/>
                </a:cubicBezTo>
                <a:close/>
              </a:path>
            </a:pathLst>
          </a:custGeom>
          <a:solidFill>
            <a:srgbClr val="FF9300">
              <a:alpha val="83000"/>
            </a:srgbClr>
          </a:solidFill>
          <a:ln w="12700">
            <a:solidFill>
              <a:srgbClr val="E5C445"/>
            </a:solid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FF9300"/>
              </a:solidFill>
            </a:endParaRPr>
          </a:p>
        </p:txBody>
      </p:sp>
      <p:sp>
        <p:nvSpPr>
          <p:cNvPr id="219" name="MOTEUR 3"/>
          <p:cNvSpPr txBox="1"/>
          <p:nvPr/>
        </p:nvSpPr>
        <p:spPr>
          <a:xfrm>
            <a:off x="14580679" y="10964094"/>
            <a:ext cx="1758495"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a:latin typeface="Arial" panose="020B0604020202020204" pitchFamily="34" charset="0"/>
                <a:cs typeface="Arial" panose="020B0604020202020204" pitchFamily="34" charset="0"/>
              </a:rPr>
              <a:t>MOTEUR 3</a:t>
            </a:r>
          </a:p>
        </p:txBody>
      </p:sp>
      <p:sp>
        <p:nvSpPr>
          <p:cNvPr id="220" name="MOTEUR 4"/>
          <p:cNvSpPr txBox="1"/>
          <p:nvPr/>
        </p:nvSpPr>
        <p:spPr>
          <a:xfrm>
            <a:off x="8085502" y="10997947"/>
            <a:ext cx="1758495"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dirty="0">
                <a:latin typeface="Arial" panose="020B0604020202020204" pitchFamily="34" charset="0"/>
                <a:cs typeface="Arial" panose="020B0604020202020204" pitchFamily="34" charset="0"/>
              </a:rPr>
              <a:t>MOTEUR 4</a:t>
            </a:r>
          </a:p>
        </p:txBody>
      </p:sp>
      <p:sp>
        <p:nvSpPr>
          <p:cNvPr id="221" name="MOTEUR X…"/>
          <p:cNvSpPr txBox="1"/>
          <p:nvPr/>
        </p:nvSpPr>
        <p:spPr>
          <a:xfrm>
            <a:off x="4254691" y="8227244"/>
            <a:ext cx="2114361"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dirty="0">
                <a:solidFill>
                  <a:srgbClr val="575454"/>
                </a:solidFill>
                <a:latin typeface="Arial" panose="020B0604020202020204" pitchFamily="34" charset="0"/>
                <a:cs typeface="Arial" panose="020B0604020202020204" pitchFamily="34" charset="0"/>
              </a:rPr>
              <a:t>MOTEUR X…</a:t>
            </a:r>
          </a:p>
        </p:txBody>
      </p:sp>
      <p:pic>
        <p:nvPicPr>
          <p:cNvPr id="14" name="Imag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MOTEURS"/>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QUALITES &amp; FORCES</a:t>
            </a:r>
            <a:endParaRPr b="1" dirty="0">
              <a:solidFill>
                <a:srgbClr val="3DA6B3"/>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212" name="Mes moteurs internes"/>
          <p:cNvSpPr txBox="1"/>
          <p:nvPr/>
        </p:nvSpPr>
        <p:spPr>
          <a:xfrm>
            <a:off x="819640" y="1723767"/>
            <a:ext cx="23041398" cy="1456809"/>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lang="fr-FR" dirty="0">
                <a:solidFill>
                  <a:srgbClr val="575454"/>
                </a:solidFill>
                <a:latin typeface="Arial" panose="020B0604020202020204" pitchFamily="34" charset="0"/>
                <a:cs typeface="Arial" panose="020B0604020202020204" pitchFamily="34" charset="0"/>
              </a:rPr>
              <a:t>Les ressources internes que vous avez identifiées dans les activités « Courbes de vie » et  « Drivers ». En quoi, elles vont vous servir dans votre projet ?</a:t>
            </a:r>
            <a:endParaRPr dirty="0">
              <a:solidFill>
                <a:srgbClr val="575454"/>
              </a:solidFill>
              <a:latin typeface="Arial" panose="020B0604020202020204" pitchFamily="34" charset="0"/>
              <a:cs typeface="Arial" panose="020B0604020202020204" pitchFamily="34" charset="0"/>
            </a:endParaRPr>
          </a:p>
        </p:txBody>
      </p:sp>
      <p:sp>
        <p:nvSpPr>
          <p:cNvPr id="214" name="MES ATOUTS / MES RESSOURCES"/>
          <p:cNvSpPr txBox="1"/>
          <p:nvPr/>
        </p:nvSpPr>
        <p:spPr>
          <a:xfrm>
            <a:off x="2829506" y="5175249"/>
            <a:ext cx="6135244" cy="6223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t>MES ATOUTS / MES RESSOURCES</a:t>
            </a:r>
          </a:p>
        </p:txBody>
      </p:sp>
      <p:sp>
        <p:nvSpPr>
          <p:cNvPr id="215" name="MOTEUR 1"/>
          <p:cNvSpPr txBox="1"/>
          <p:nvPr/>
        </p:nvSpPr>
        <p:spPr>
          <a:xfrm>
            <a:off x="14156315" y="3414115"/>
            <a:ext cx="1830629"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lang="fr-FR" dirty="0">
                <a:solidFill>
                  <a:srgbClr val="575454"/>
                </a:solidFill>
                <a:latin typeface="Arial" panose="020B0604020202020204" pitchFamily="34" charset="0"/>
                <a:cs typeface="Arial" panose="020B0604020202020204" pitchFamily="34" charset="0"/>
              </a:rPr>
              <a:t>QUALITE</a:t>
            </a:r>
            <a:r>
              <a:rPr dirty="0">
                <a:solidFill>
                  <a:srgbClr val="575454"/>
                </a:solidFill>
                <a:latin typeface="Arial" panose="020B0604020202020204" pitchFamily="34" charset="0"/>
                <a:cs typeface="Arial" panose="020B0604020202020204" pitchFamily="34" charset="0"/>
              </a:rPr>
              <a:t> 1 </a:t>
            </a:r>
          </a:p>
        </p:txBody>
      </p:sp>
      <p:sp>
        <p:nvSpPr>
          <p:cNvPr id="216" name="MOTEUR 2"/>
          <p:cNvSpPr txBox="1"/>
          <p:nvPr/>
        </p:nvSpPr>
        <p:spPr>
          <a:xfrm>
            <a:off x="16008424" y="6587383"/>
            <a:ext cx="1830629"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lang="fr-FR" dirty="0">
                <a:solidFill>
                  <a:srgbClr val="575454"/>
                </a:solidFill>
                <a:latin typeface="Arial" panose="020B0604020202020204" pitchFamily="34" charset="0"/>
                <a:cs typeface="Arial" panose="020B0604020202020204" pitchFamily="34" charset="0"/>
              </a:rPr>
              <a:t>QUALITE</a:t>
            </a:r>
            <a:r>
              <a:rPr dirty="0">
                <a:solidFill>
                  <a:srgbClr val="575454"/>
                </a:solidFill>
                <a:latin typeface="Arial" panose="020B0604020202020204" pitchFamily="34" charset="0"/>
                <a:cs typeface="Arial" panose="020B0604020202020204" pitchFamily="34" charset="0"/>
              </a:rPr>
              <a:t> 2 </a:t>
            </a:r>
          </a:p>
        </p:txBody>
      </p:sp>
      <p:sp>
        <p:nvSpPr>
          <p:cNvPr id="217" name="Ovale"/>
          <p:cNvSpPr/>
          <p:nvPr/>
        </p:nvSpPr>
        <p:spPr>
          <a:xfrm>
            <a:off x="7655496" y="3401616"/>
            <a:ext cx="8012882" cy="8064896"/>
          </a:xfrm>
          <a:prstGeom prst="ellipse">
            <a:avLst/>
          </a:prstGeom>
          <a:solidFill>
            <a:srgbClr val="FFFFFF"/>
          </a:solidFill>
          <a:ln>
            <a:solidFill>
              <a:srgbClr val="575454"/>
            </a:solid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dirty="0"/>
          </a:p>
        </p:txBody>
      </p:sp>
      <p:sp>
        <p:nvSpPr>
          <p:cNvPr id="219" name="MOTEUR 3"/>
          <p:cNvSpPr txBox="1"/>
          <p:nvPr/>
        </p:nvSpPr>
        <p:spPr>
          <a:xfrm>
            <a:off x="14580679" y="10964094"/>
            <a:ext cx="1724831"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lang="fr-FR" dirty="0">
                <a:solidFill>
                  <a:srgbClr val="575454"/>
                </a:solidFill>
                <a:latin typeface="Arial" panose="020B0604020202020204" pitchFamily="34" charset="0"/>
                <a:cs typeface="Arial" panose="020B0604020202020204" pitchFamily="34" charset="0"/>
              </a:rPr>
              <a:t>QUALITE </a:t>
            </a:r>
            <a:r>
              <a:rPr dirty="0">
                <a:solidFill>
                  <a:srgbClr val="575454"/>
                </a:solidFill>
                <a:latin typeface="Arial" panose="020B0604020202020204" pitchFamily="34" charset="0"/>
                <a:cs typeface="Arial" panose="020B0604020202020204" pitchFamily="34" charset="0"/>
              </a:rPr>
              <a:t>3</a:t>
            </a:r>
          </a:p>
        </p:txBody>
      </p:sp>
      <p:sp>
        <p:nvSpPr>
          <p:cNvPr id="220" name="MOTEUR 4"/>
          <p:cNvSpPr txBox="1"/>
          <p:nvPr/>
        </p:nvSpPr>
        <p:spPr>
          <a:xfrm>
            <a:off x="8102334" y="11405737"/>
            <a:ext cx="1724831"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lang="fr-FR" dirty="0">
                <a:solidFill>
                  <a:srgbClr val="575454"/>
                </a:solidFill>
                <a:latin typeface="Arial" panose="020B0604020202020204" pitchFamily="34" charset="0"/>
                <a:cs typeface="Arial" panose="020B0604020202020204" pitchFamily="34" charset="0"/>
              </a:rPr>
              <a:t>QUALITE </a:t>
            </a:r>
            <a:r>
              <a:rPr dirty="0">
                <a:solidFill>
                  <a:srgbClr val="575454"/>
                </a:solidFill>
                <a:latin typeface="Arial" panose="020B0604020202020204" pitchFamily="34" charset="0"/>
                <a:cs typeface="Arial" panose="020B0604020202020204" pitchFamily="34" charset="0"/>
              </a:rPr>
              <a:t>4</a:t>
            </a:r>
          </a:p>
        </p:txBody>
      </p:sp>
      <p:sp>
        <p:nvSpPr>
          <p:cNvPr id="221" name="MOTEUR X…"/>
          <p:cNvSpPr txBox="1"/>
          <p:nvPr/>
        </p:nvSpPr>
        <p:spPr>
          <a:xfrm>
            <a:off x="4254691" y="8227244"/>
            <a:ext cx="2091919"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lang="fr-FR" dirty="0">
                <a:solidFill>
                  <a:srgbClr val="575454"/>
                </a:solidFill>
                <a:latin typeface="Arial" panose="020B0604020202020204" pitchFamily="34" charset="0"/>
                <a:cs typeface="Arial" panose="020B0604020202020204" pitchFamily="34" charset="0"/>
              </a:rPr>
              <a:t>QUALITE</a:t>
            </a:r>
            <a:r>
              <a:rPr dirty="0">
                <a:solidFill>
                  <a:srgbClr val="575454"/>
                </a:solidFill>
                <a:latin typeface="Arial" panose="020B0604020202020204" pitchFamily="34" charset="0"/>
                <a:cs typeface="Arial" panose="020B0604020202020204" pitchFamily="34" charset="0"/>
              </a:rPr>
              <a:t> X…</a:t>
            </a:r>
          </a:p>
        </p:txBody>
      </p:sp>
      <p:sp>
        <p:nvSpPr>
          <p:cNvPr id="213" name="MES AXES DE DEVELOPPEMENT /…"/>
          <p:cNvSpPr txBox="1"/>
          <p:nvPr/>
        </p:nvSpPr>
        <p:spPr>
          <a:xfrm>
            <a:off x="2614936" y="4763108"/>
            <a:ext cx="8833172" cy="582724"/>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p>
            <a:pPr algn="ctr">
              <a:lnSpc>
                <a:spcPct val="10000"/>
              </a:lnSpc>
              <a:defRPr sz="2900">
                <a:solidFill>
                  <a:srgbClr val="FFFFFF"/>
                </a:solidFill>
              </a:defRPr>
            </a:pPr>
            <a:r>
              <a:rPr lang="fr-FR" sz="9600" dirty="0"/>
              <a:t>💪🏻</a:t>
            </a:r>
            <a:endParaRPr sz="9600" dirty="0"/>
          </a:p>
        </p:txBody>
      </p:sp>
      <p:pic>
        <p:nvPicPr>
          <p:cNvPr id="13" name="Imag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398082921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MOTEURS"/>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FACTEURS EXTERNES</a:t>
            </a:r>
            <a:endParaRPr b="1" dirty="0">
              <a:solidFill>
                <a:srgbClr val="3DA6B3"/>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224" name="Mes facteurs externes"/>
          <p:cNvSpPr txBox="1"/>
          <p:nvPr/>
        </p:nvSpPr>
        <p:spPr>
          <a:xfrm>
            <a:off x="813002" y="1516838"/>
            <a:ext cx="23401438" cy="2133918"/>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lang="fr-FR" dirty="0">
                <a:solidFill>
                  <a:srgbClr val="575454"/>
                </a:solidFill>
                <a:latin typeface="Arial" panose="020B0604020202020204" pitchFamily="34" charset="0"/>
                <a:cs typeface="Arial" panose="020B0604020202020204" pitchFamily="34" charset="0"/>
              </a:rPr>
              <a:t>Vos environnements de travail : utilisez l’étude de votre parcours, l’analyse des courbes de vie, des motivations et identifiez ce qui va être important pour vous dans votre environnement de travail. Comment cela fait sens avec votre projet ?</a:t>
            </a:r>
            <a:endParaRPr dirty="0">
              <a:solidFill>
                <a:srgbClr val="575454"/>
              </a:solidFill>
              <a:latin typeface="Arial" panose="020B0604020202020204" pitchFamily="34" charset="0"/>
              <a:cs typeface="Arial" panose="020B0604020202020204" pitchFamily="34" charset="0"/>
            </a:endParaRPr>
          </a:p>
        </p:txBody>
      </p:sp>
      <p:sp>
        <p:nvSpPr>
          <p:cNvPr id="225" name="MES AXES DE DEVELOPPEMENT /…"/>
          <p:cNvSpPr txBox="1"/>
          <p:nvPr/>
        </p:nvSpPr>
        <p:spPr>
          <a:xfrm>
            <a:off x="13706960" y="5350267"/>
            <a:ext cx="8010040" cy="627864"/>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algn="ctr">
              <a:lnSpc>
                <a:spcPct val="10000"/>
              </a:lnSpc>
              <a:defRPr sz="2900">
                <a:solidFill>
                  <a:srgbClr val="FFFFFF"/>
                </a:solidFill>
              </a:defRPr>
            </a:pPr>
            <a:r>
              <a:t>MES AXES DE DEVELOPPEMENT /</a:t>
            </a:r>
          </a:p>
          <a:p>
            <a:pPr algn="ctr">
              <a:lnSpc>
                <a:spcPct val="10000"/>
              </a:lnSpc>
              <a:defRPr sz="2900">
                <a:solidFill>
                  <a:srgbClr val="FFFFFF"/>
                </a:solidFill>
              </a:defRPr>
            </a:pPr>
            <a:r>
              <a:t> PIÈGES À EVITER</a:t>
            </a:r>
          </a:p>
        </p:txBody>
      </p:sp>
      <p:sp>
        <p:nvSpPr>
          <p:cNvPr id="226" name="MES ATOUTS / MES RESSOURCES"/>
          <p:cNvSpPr txBox="1"/>
          <p:nvPr/>
        </p:nvSpPr>
        <p:spPr>
          <a:xfrm>
            <a:off x="2829506" y="5175249"/>
            <a:ext cx="6135244" cy="6223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t>MES ATOUTS / MES RESSOURCES</a:t>
            </a:r>
          </a:p>
        </p:txBody>
      </p:sp>
      <p:sp>
        <p:nvSpPr>
          <p:cNvPr id="227" name="Ovale"/>
          <p:cNvSpPr/>
          <p:nvPr/>
        </p:nvSpPr>
        <p:spPr>
          <a:xfrm>
            <a:off x="8303568" y="3977680"/>
            <a:ext cx="6982090" cy="6727080"/>
          </a:xfrm>
          <a:prstGeom prst="ellipse">
            <a:avLst/>
          </a:prstGeom>
          <a:solidFill>
            <a:srgbClr val="FFFFFF"/>
          </a:solidFill>
          <a:ln>
            <a:solidFill>
              <a:srgbClr val="575454"/>
            </a:solid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228" name="Soleil"/>
          <p:cNvSpPr/>
          <p:nvPr/>
        </p:nvSpPr>
        <p:spPr>
          <a:xfrm>
            <a:off x="7819175" y="4337049"/>
            <a:ext cx="2298700" cy="22987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8912" y="3909"/>
                </a:lnTo>
                <a:cubicBezTo>
                  <a:pt x="9458" y="3767"/>
                  <a:pt x="10107" y="3684"/>
                  <a:pt x="10795" y="3684"/>
                </a:cubicBezTo>
                <a:cubicBezTo>
                  <a:pt x="11488" y="3684"/>
                  <a:pt x="12138" y="3766"/>
                  <a:pt x="12695" y="3914"/>
                </a:cubicBezTo>
                <a:lnTo>
                  <a:pt x="10800" y="0"/>
                </a:lnTo>
                <a:close/>
                <a:moveTo>
                  <a:pt x="18430" y="3160"/>
                </a:moveTo>
                <a:lnTo>
                  <a:pt x="14332" y="4591"/>
                </a:lnTo>
                <a:cubicBezTo>
                  <a:pt x="14828" y="4880"/>
                  <a:pt x="15340" y="5278"/>
                  <a:pt x="15826" y="5764"/>
                </a:cubicBezTo>
                <a:cubicBezTo>
                  <a:pt x="16317" y="6255"/>
                  <a:pt x="16717" y="6774"/>
                  <a:pt x="17006" y="7265"/>
                </a:cubicBezTo>
                <a:lnTo>
                  <a:pt x="18430" y="3160"/>
                </a:lnTo>
                <a:close/>
                <a:moveTo>
                  <a:pt x="3160" y="3172"/>
                </a:moveTo>
                <a:lnTo>
                  <a:pt x="4591" y="7270"/>
                </a:lnTo>
                <a:cubicBezTo>
                  <a:pt x="4880" y="6773"/>
                  <a:pt x="5278" y="6260"/>
                  <a:pt x="5764" y="5774"/>
                </a:cubicBezTo>
                <a:cubicBezTo>
                  <a:pt x="6255" y="5283"/>
                  <a:pt x="6774" y="4885"/>
                  <a:pt x="7265" y="4596"/>
                </a:cubicBezTo>
                <a:lnTo>
                  <a:pt x="3160" y="3172"/>
                </a:lnTo>
                <a:close/>
                <a:moveTo>
                  <a:pt x="10800" y="4661"/>
                </a:moveTo>
                <a:cubicBezTo>
                  <a:pt x="7400" y="4661"/>
                  <a:pt x="4633" y="7427"/>
                  <a:pt x="4633" y="10827"/>
                </a:cubicBezTo>
                <a:cubicBezTo>
                  <a:pt x="4633" y="14227"/>
                  <a:pt x="7400" y="16994"/>
                  <a:pt x="10800" y="16994"/>
                </a:cubicBezTo>
                <a:cubicBezTo>
                  <a:pt x="14200" y="16994"/>
                  <a:pt x="16967" y="14227"/>
                  <a:pt x="16967" y="10827"/>
                </a:cubicBezTo>
                <a:cubicBezTo>
                  <a:pt x="16967" y="7427"/>
                  <a:pt x="14200" y="4661"/>
                  <a:pt x="10800" y="4661"/>
                </a:cubicBezTo>
                <a:close/>
                <a:moveTo>
                  <a:pt x="3914" y="8907"/>
                </a:moveTo>
                <a:lnTo>
                  <a:pt x="0" y="10800"/>
                </a:lnTo>
                <a:lnTo>
                  <a:pt x="3909" y="12688"/>
                </a:lnTo>
                <a:cubicBezTo>
                  <a:pt x="3767" y="12137"/>
                  <a:pt x="3684" y="11493"/>
                  <a:pt x="3684" y="10805"/>
                </a:cubicBezTo>
                <a:cubicBezTo>
                  <a:pt x="3684" y="10112"/>
                  <a:pt x="3766" y="9464"/>
                  <a:pt x="3914" y="8907"/>
                </a:cubicBezTo>
                <a:close/>
                <a:moveTo>
                  <a:pt x="17693" y="8907"/>
                </a:moveTo>
                <a:cubicBezTo>
                  <a:pt x="17835" y="9458"/>
                  <a:pt x="17916" y="10102"/>
                  <a:pt x="17916" y="10790"/>
                </a:cubicBezTo>
                <a:cubicBezTo>
                  <a:pt x="17916" y="11483"/>
                  <a:pt x="17835" y="12131"/>
                  <a:pt x="17688" y="12688"/>
                </a:cubicBezTo>
                <a:lnTo>
                  <a:pt x="21600" y="10795"/>
                </a:lnTo>
                <a:lnTo>
                  <a:pt x="17693" y="8907"/>
                </a:lnTo>
                <a:close/>
                <a:moveTo>
                  <a:pt x="17011" y="14332"/>
                </a:moveTo>
                <a:cubicBezTo>
                  <a:pt x="16722" y="14828"/>
                  <a:pt x="16323" y="15340"/>
                  <a:pt x="15838" y="15826"/>
                </a:cubicBezTo>
                <a:cubicBezTo>
                  <a:pt x="15346" y="16317"/>
                  <a:pt x="14828" y="16717"/>
                  <a:pt x="14337" y="17006"/>
                </a:cubicBezTo>
                <a:lnTo>
                  <a:pt x="18440" y="18430"/>
                </a:lnTo>
                <a:lnTo>
                  <a:pt x="17011" y="14332"/>
                </a:lnTo>
                <a:close/>
                <a:moveTo>
                  <a:pt x="4596" y="14337"/>
                </a:moveTo>
                <a:lnTo>
                  <a:pt x="3172" y="18440"/>
                </a:lnTo>
                <a:lnTo>
                  <a:pt x="7270" y="17011"/>
                </a:lnTo>
                <a:cubicBezTo>
                  <a:pt x="6773" y="16722"/>
                  <a:pt x="6260" y="16323"/>
                  <a:pt x="5774" y="15838"/>
                </a:cubicBezTo>
                <a:cubicBezTo>
                  <a:pt x="5283" y="15346"/>
                  <a:pt x="4885" y="14828"/>
                  <a:pt x="4596" y="14337"/>
                </a:cubicBezTo>
                <a:close/>
                <a:moveTo>
                  <a:pt x="8907" y="17688"/>
                </a:moveTo>
                <a:lnTo>
                  <a:pt x="10800" y="21600"/>
                </a:lnTo>
                <a:lnTo>
                  <a:pt x="12688" y="17693"/>
                </a:lnTo>
                <a:cubicBezTo>
                  <a:pt x="12142" y="17835"/>
                  <a:pt x="11493" y="17916"/>
                  <a:pt x="10805" y="17916"/>
                </a:cubicBezTo>
                <a:cubicBezTo>
                  <a:pt x="10112" y="17916"/>
                  <a:pt x="9464" y="17835"/>
                  <a:pt x="8907" y="17688"/>
                </a:cubicBezTo>
                <a:close/>
              </a:path>
            </a:pathLst>
          </a:custGeom>
          <a:solidFill>
            <a:srgbClr val="FF9300">
              <a:alpha val="90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FF9300"/>
              </a:solidFill>
            </a:endParaRPr>
          </a:p>
        </p:txBody>
      </p:sp>
      <p:sp>
        <p:nvSpPr>
          <p:cNvPr id="229" name="FACTEUR 1"/>
          <p:cNvSpPr txBox="1"/>
          <p:nvPr/>
        </p:nvSpPr>
        <p:spPr>
          <a:xfrm>
            <a:off x="12784266" y="3562743"/>
            <a:ext cx="1880323"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dirty="0">
                <a:solidFill>
                  <a:srgbClr val="575454"/>
                </a:solidFill>
                <a:latin typeface="Arial" panose="020B0604020202020204" pitchFamily="34" charset="0"/>
                <a:cs typeface="Arial" panose="020B0604020202020204" pitchFamily="34" charset="0"/>
              </a:rPr>
              <a:t>FACTEUR 1</a:t>
            </a:r>
          </a:p>
        </p:txBody>
      </p:sp>
      <p:sp>
        <p:nvSpPr>
          <p:cNvPr id="230" name="Texte"/>
          <p:cNvSpPr txBox="1"/>
          <p:nvPr/>
        </p:nvSpPr>
        <p:spPr>
          <a:xfrm>
            <a:off x="15444279" y="5288597"/>
            <a:ext cx="1895476" cy="751206"/>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p>
            <a:pPr>
              <a:defRPr sz="2500">
                <a:solidFill>
                  <a:srgbClr val="222222"/>
                </a:solidFill>
              </a:defRPr>
            </a:pPr>
            <a:endParaRPr/>
          </a:p>
        </p:txBody>
      </p:sp>
      <p:sp>
        <p:nvSpPr>
          <p:cNvPr id="231" name="FACTEUR 2"/>
          <p:cNvSpPr txBox="1"/>
          <p:nvPr/>
        </p:nvSpPr>
        <p:spPr>
          <a:xfrm>
            <a:off x="15444278" y="5288597"/>
            <a:ext cx="2652377" cy="5334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lstStyle>
            <a:lvl1pPr>
              <a:defRPr sz="2500">
                <a:solidFill>
                  <a:srgbClr val="222222"/>
                </a:solidFill>
              </a:defRPr>
            </a:lvl1pPr>
          </a:lstStyle>
          <a:p>
            <a:r>
              <a:rPr dirty="0">
                <a:solidFill>
                  <a:srgbClr val="575454"/>
                </a:solidFill>
                <a:latin typeface="Arial" panose="020B0604020202020204" pitchFamily="34" charset="0"/>
                <a:cs typeface="Arial" panose="020B0604020202020204" pitchFamily="34" charset="0"/>
              </a:rPr>
              <a:t>FACTEUR</a:t>
            </a:r>
            <a:r>
              <a:rPr lang="fr-FR" dirty="0">
                <a:solidFill>
                  <a:srgbClr val="575454"/>
                </a:solidFill>
                <a:latin typeface="Arial" panose="020B0604020202020204" pitchFamily="34" charset="0"/>
                <a:cs typeface="Arial" panose="020B0604020202020204" pitchFamily="34" charset="0"/>
              </a:rPr>
              <a:t> 2</a:t>
            </a:r>
            <a:endParaRPr dirty="0">
              <a:solidFill>
                <a:srgbClr val="575454"/>
              </a:solidFill>
              <a:latin typeface="Arial" panose="020B0604020202020204" pitchFamily="34" charset="0"/>
              <a:cs typeface="Arial" panose="020B0604020202020204" pitchFamily="34" charset="0"/>
            </a:endParaRPr>
          </a:p>
        </p:txBody>
      </p:sp>
      <p:sp>
        <p:nvSpPr>
          <p:cNvPr id="232" name="FACTEUR 3"/>
          <p:cNvSpPr txBox="1"/>
          <p:nvPr/>
        </p:nvSpPr>
        <p:spPr>
          <a:xfrm>
            <a:off x="15444279" y="9033694"/>
            <a:ext cx="1880323"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a:solidFill>
                  <a:srgbClr val="575454"/>
                </a:solidFill>
                <a:latin typeface="Arial" panose="020B0604020202020204" pitchFamily="34" charset="0"/>
                <a:cs typeface="Arial" panose="020B0604020202020204" pitchFamily="34" charset="0"/>
              </a:rPr>
              <a:t>FACTEUR 3</a:t>
            </a:r>
          </a:p>
        </p:txBody>
      </p:sp>
      <p:sp>
        <p:nvSpPr>
          <p:cNvPr id="233" name="Texte"/>
          <p:cNvSpPr txBox="1"/>
          <p:nvPr/>
        </p:nvSpPr>
        <p:spPr>
          <a:xfrm>
            <a:off x="9322879" y="11253629"/>
            <a:ext cx="1895476" cy="751205"/>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p>
            <a:pPr>
              <a:defRPr sz="2500">
                <a:solidFill>
                  <a:srgbClr val="222222"/>
                </a:solidFill>
              </a:defRPr>
            </a:pPr>
            <a:endParaRPr/>
          </a:p>
        </p:txBody>
      </p:sp>
      <p:sp>
        <p:nvSpPr>
          <p:cNvPr id="234" name="FACTEUR 4"/>
          <p:cNvSpPr txBox="1"/>
          <p:nvPr/>
        </p:nvSpPr>
        <p:spPr>
          <a:xfrm>
            <a:off x="9322878" y="11253629"/>
            <a:ext cx="2869121" cy="5334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lstStyle>
            <a:lvl1pPr>
              <a:defRPr sz="2500">
                <a:solidFill>
                  <a:srgbClr val="222222"/>
                </a:solidFill>
              </a:defRPr>
            </a:lvl1pPr>
          </a:lstStyle>
          <a:p>
            <a:r>
              <a:rPr dirty="0">
                <a:solidFill>
                  <a:srgbClr val="575454"/>
                </a:solidFill>
                <a:latin typeface="Arial" panose="020B0604020202020204" pitchFamily="34" charset="0"/>
                <a:cs typeface="Arial" panose="020B0604020202020204" pitchFamily="34" charset="0"/>
              </a:rPr>
              <a:t>FACTEUR 4</a:t>
            </a:r>
          </a:p>
        </p:txBody>
      </p:sp>
      <p:sp>
        <p:nvSpPr>
          <p:cNvPr id="235" name="FACTEUR  X…"/>
          <p:cNvSpPr txBox="1"/>
          <p:nvPr/>
        </p:nvSpPr>
        <p:spPr>
          <a:xfrm>
            <a:off x="5253545" y="8722543"/>
            <a:ext cx="2325958" cy="487313"/>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sz="2500">
                <a:solidFill>
                  <a:srgbClr val="222222"/>
                </a:solidFill>
              </a:defRPr>
            </a:lvl1pPr>
          </a:lstStyle>
          <a:p>
            <a:r>
              <a:rPr>
                <a:solidFill>
                  <a:srgbClr val="575454"/>
                </a:solidFill>
                <a:latin typeface="Arial" panose="020B0604020202020204" pitchFamily="34" charset="0"/>
                <a:cs typeface="Arial" panose="020B0604020202020204" pitchFamily="34" charset="0"/>
              </a:rPr>
              <a:t>FACTEUR  X…</a:t>
            </a:r>
          </a:p>
        </p:txBody>
      </p:sp>
      <p:pic>
        <p:nvPicPr>
          <p:cNvPr id="16" name="Imag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arallélogramme 3">
            <a:extLst>
              <a:ext uri="{FF2B5EF4-FFF2-40B4-BE49-F238E27FC236}">
                <a16:creationId xmlns:a16="http://schemas.microsoft.com/office/drawing/2014/main" id="{FA97DC95-908D-4F03-B500-36DE53FE019F}"/>
              </a:ext>
            </a:extLst>
          </p:cNvPr>
          <p:cNvSpPr/>
          <p:nvPr/>
        </p:nvSpPr>
        <p:spPr>
          <a:xfrm>
            <a:off x="17232560" y="12723"/>
            <a:ext cx="7610200"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a:ln>
                <a:noFill/>
              </a:ln>
              <a:solidFill>
                <a:srgbClr val="FFFFFF"/>
              </a:solidFill>
              <a:effectLst/>
              <a:uFillTx/>
              <a:latin typeface="+mn-lt"/>
              <a:ea typeface="+mn-ea"/>
              <a:cs typeface="+mn-cs"/>
              <a:sym typeface="DIN Condensed"/>
            </a:endParaRPr>
          </a:p>
        </p:txBody>
      </p:sp>
      <p:sp>
        <p:nvSpPr>
          <p:cNvPr id="169" name="Introduction"/>
          <p:cNvSpPr txBox="1">
            <a:spLocks noGrp="1"/>
          </p:cNvSpPr>
          <p:nvPr>
            <p:ph type="title" idx="4294967295"/>
          </p:nvPr>
        </p:nvSpPr>
        <p:spPr>
          <a:xfrm>
            <a:off x="526704" y="3977680"/>
            <a:ext cx="17209912" cy="6350000"/>
          </a:xfrm>
          <a:prstGeom prst="rect">
            <a:avLst/>
          </a:prstGeom>
        </p:spPr>
        <p:txBody>
          <a:bodyPr>
            <a:normAutofit/>
          </a:bodyPr>
          <a:lstStyle>
            <a:lvl1pPr>
              <a:defRPr sz="20000"/>
            </a:lvl1pPr>
          </a:lstStyle>
          <a:p>
            <a:pPr algn="ctr"/>
            <a:r>
              <a:rPr lang="fr-FR" sz="12000" dirty="0">
                <a:solidFill>
                  <a:srgbClr val="3DA6B3"/>
                </a:solidFill>
                <a:latin typeface="Arial" panose="020B0604020202020204" pitchFamily="34" charset="0"/>
                <a:cs typeface="Arial" panose="020B0604020202020204" pitchFamily="34" charset="0"/>
              </a:rPr>
              <a:t>Mes valeurs</a:t>
            </a:r>
            <a:endParaRPr sz="12000" dirty="0">
              <a:solidFill>
                <a:srgbClr val="3DA6B3"/>
              </a:solidFill>
              <a:latin typeface="Arial" panose="020B0604020202020204" pitchFamily="34" charset="0"/>
              <a:cs typeface="Arial" panose="020B0604020202020204" pitchFamily="34" charset="0"/>
            </a:endParaRP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10399688"/>
            <a:ext cx="6281909" cy="2219608"/>
          </a:xfrm>
          <a:prstGeom prst="rect">
            <a:avLst/>
          </a:prstGeom>
        </p:spPr>
      </p:pic>
    </p:spTree>
    <p:custDataLst>
      <p:tags r:id="rId1"/>
    </p:custDataLst>
    <p:extLst>
      <p:ext uri="{BB962C8B-B14F-4D97-AF65-F5344CB8AC3E}">
        <p14:creationId xmlns:p14="http://schemas.microsoft.com/office/powerpoint/2010/main" val="1690202038"/>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0" name="MES VALEURS"/>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MES VALEURS</a:t>
            </a:r>
          </a:p>
        </p:txBody>
      </p:sp>
      <p:sp>
        <p:nvSpPr>
          <p:cNvPr id="241" name="Ici vos valeurs"/>
          <p:cNvSpPr txBox="1">
            <a:spLocks noGrp="1"/>
          </p:cNvSpPr>
          <p:nvPr>
            <p:ph type="body" sz="half" idx="1"/>
          </p:nvPr>
        </p:nvSpPr>
        <p:spPr>
          <a:xfrm>
            <a:off x="762000" y="2249488"/>
            <a:ext cx="21151080" cy="8585200"/>
          </a:xfrm>
          <a:prstGeom prst="rect">
            <a:avLst/>
          </a:prstGeom>
        </p:spPr>
        <p:txBody>
          <a:bodyPr/>
          <a:lstStyle/>
          <a:p>
            <a:pPr marL="0" indent="0">
              <a:buClr>
                <a:srgbClr val="E5C445"/>
              </a:buClr>
              <a:buNone/>
            </a:pPr>
            <a:r>
              <a:rPr lang="fr-F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Ma roue des Valeurs ( à partir du fichier </a:t>
            </a:r>
            <a:r>
              <a:rPr lang="fr-FR" dirty="0" err="1">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excel</a:t>
            </a:r>
            <a:r>
              <a:rPr lang="fr-F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 : copiez ici votre roue des valeurs</a:t>
            </a:r>
            <a:endParaRP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graphicFrame>
        <p:nvGraphicFramePr>
          <p:cNvPr id="10" name="Chart 1" title="Graphique">
            <a:extLst>
              <a:ext uri="{FF2B5EF4-FFF2-40B4-BE49-F238E27FC236}">
                <a16:creationId xmlns:a16="http://schemas.microsoft.com/office/drawing/2014/main" id="{00000000-0008-0000-0300-0000E5EF2920}"/>
              </a:ext>
            </a:extLst>
          </p:cNvPr>
          <p:cNvGraphicFramePr>
            <a:graphicFrameLocks/>
          </p:cNvGraphicFramePr>
          <p:nvPr>
            <p:extLst>
              <p:ext uri="{D42A27DB-BD31-4B8C-83A1-F6EECF244321}">
                <p14:modId xmlns:p14="http://schemas.microsoft.com/office/powerpoint/2010/main" val="1399505116"/>
              </p:ext>
            </p:extLst>
          </p:nvPr>
        </p:nvGraphicFramePr>
        <p:xfrm>
          <a:off x="1842792" y="3473624"/>
          <a:ext cx="19874208" cy="9505056"/>
        </p:xfrm>
        <a:graphic>
          <a:graphicData uri="http://schemas.openxmlformats.org/drawingml/2006/chart">
            <c:chart xmlns:c="http://schemas.openxmlformats.org/drawingml/2006/chart" xmlns:r="http://schemas.openxmlformats.org/officeDocument/2006/relationships" r:id="rId4"/>
          </a:graphicData>
        </a:graphic>
      </p:graphicFrame>
    </p:spTree>
    <p:custDataLst>
      <p:tags r:id="rId1"/>
    </p:custData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arallélogramme 3">
            <a:extLst>
              <a:ext uri="{FF2B5EF4-FFF2-40B4-BE49-F238E27FC236}">
                <a16:creationId xmlns:a16="http://schemas.microsoft.com/office/drawing/2014/main" id="{FA97DC95-908D-4F03-B500-36DE53FE019F}"/>
              </a:ext>
            </a:extLst>
          </p:cNvPr>
          <p:cNvSpPr/>
          <p:nvPr/>
        </p:nvSpPr>
        <p:spPr>
          <a:xfrm>
            <a:off x="17232560" y="12723"/>
            <a:ext cx="7610200"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a:ln>
                <a:noFill/>
              </a:ln>
              <a:solidFill>
                <a:srgbClr val="FFFFFF"/>
              </a:solidFill>
              <a:effectLst/>
              <a:uFillTx/>
              <a:latin typeface="+mn-lt"/>
              <a:ea typeface="+mn-ea"/>
              <a:cs typeface="+mn-cs"/>
              <a:sym typeface="DIN Condensed"/>
            </a:endParaRPr>
          </a:p>
        </p:txBody>
      </p:sp>
      <p:sp>
        <p:nvSpPr>
          <p:cNvPr id="169" name="Introduction"/>
          <p:cNvSpPr txBox="1">
            <a:spLocks noGrp="1"/>
          </p:cNvSpPr>
          <p:nvPr>
            <p:ph type="title" idx="4294967295"/>
          </p:nvPr>
        </p:nvSpPr>
        <p:spPr>
          <a:xfrm>
            <a:off x="526704" y="3977680"/>
            <a:ext cx="18290032" cy="6350000"/>
          </a:xfrm>
          <a:prstGeom prst="rect">
            <a:avLst/>
          </a:prstGeom>
        </p:spPr>
        <p:txBody>
          <a:bodyPr>
            <a:normAutofit/>
          </a:bodyPr>
          <a:lstStyle>
            <a:lvl1pPr>
              <a:defRPr sz="20000"/>
            </a:lvl1pPr>
          </a:lstStyle>
          <a:p>
            <a:pPr algn="ctr"/>
            <a:r>
              <a:rPr lang="fr-FR" sz="12000" dirty="0">
                <a:solidFill>
                  <a:srgbClr val="3DA6B3"/>
                </a:solidFill>
                <a:latin typeface="Arial" panose="020B0604020202020204" pitchFamily="34" charset="0"/>
                <a:cs typeface="Arial" panose="020B0604020202020204" pitchFamily="34" charset="0"/>
              </a:rPr>
              <a:t>EXPLORATION</a:t>
            </a:r>
            <a:br>
              <a:rPr lang="fr-FR" sz="12000" dirty="0">
                <a:solidFill>
                  <a:srgbClr val="3DA6B3"/>
                </a:solidFill>
                <a:latin typeface="Arial" panose="020B0604020202020204" pitchFamily="34" charset="0"/>
                <a:cs typeface="Arial" panose="020B0604020202020204" pitchFamily="34" charset="0"/>
              </a:rPr>
            </a:br>
            <a:r>
              <a:rPr lang="fr-FR" sz="12000" dirty="0">
                <a:solidFill>
                  <a:srgbClr val="3DA6B3"/>
                </a:solidFill>
                <a:latin typeface="Arial" panose="020B0604020202020204" pitchFamily="34" charset="0"/>
                <a:cs typeface="Arial" panose="020B0604020202020204" pitchFamily="34" charset="0"/>
              </a:rPr>
              <a:t>PROFESSIONNELLE</a:t>
            </a:r>
            <a:endParaRPr sz="12000" dirty="0">
              <a:solidFill>
                <a:srgbClr val="3DA6B3"/>
              </a:solidFill>
              <a:latin typeface="Arial" panose="020B0604020202020204" pitchFamily="34" charset="0"/>
              <a:cs typeface="Arial" panose="020B0604020202020204" pitchFamily="34" charset="0"/>
            </a:endParaRP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10399688"/>
            <a:ext cx="6281909" cy="2219608"/>
          </a:xfrm>
          <a:prstGeom prst="rect">
            <a:avLst/>
          </a:prstGeom>
        </p:spPr>
      </p:pic>
    </p:spTree>
    <p:custDataLst>
      <p:tags r:id="rId1"/>
    </p:custDataLst>
    <p:extLst>
      <p:ext uri="{BB962C8B-B14F-4D97-AF65-F5344CB8AC3E}">
        <p14:creationId xmlns:p14="http://schemas.microsoft.com/office/powerpoint/2010/main" val="281565891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EXPLORATION PROFESSIONNELLE"/>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sp>
        <p:nvSpPr>
          <p:cNvPr id="246" name="Et demain ? À court terme…"/>
          <p:cNvSpPr txBox="1"/>
          <p:nvPr/>
        </p:nvSpPr>
        <p:spPr>
          <a:xfrm>
            <a:off x="815898" y="2090996"/>
            <a:ext cx="19873046" cy="1456809"/>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p>
            <a:pPr defTabSz="449580">
              <a:spcBef>
                <a:spcPts val="0"/>
              </a:spcBef>
              <a:defRPr sz="4400">
                <a:solidFill>
                  <a:srgbClr val="3FA5DA"/>
                </a:solidFill>
                <a:latin typeface="Avenir Next"/>
                <a:ea typeface="Avenir Next"/>
                <a:cs typeface="Avenir Next"/>
                <a:sym typeface="Avenir Next"/>
              </a:defRPr>
            </a:pPr>
            <a:r>
              <a:rPr lang="fr-FR" dirty="0">
                <a:solidFill>
                  <a:srgbClr val="575454"/>
                </a:solidFill>
                <a:latin typeface="Arial" panose="020B0604020202020204" pitchFamily="34" charset="0"/>
                <a:cs typeface="Arial" panose="020B0604020202020204" pitchFamily="34" charset="0"/>
              </a:rPr>
              <a:t>Q</a:t>
            </a:r>
            <a:r>
              <a:rPr dirty="0" err="1">
                <a:solidFill>
                  <a:srgbClr val="575454"/>
                </a:solidFill>
                <a:latin typeface="Arial" panose="020B0604020202020204" pitchFamily="34" charset="0"/>
                <a:cs typeface="Arial" panose="020B0604020202020204" pitchFamily="34" charset="0"/>
              </a:rPr>
              <a:t>uelle</a:t>
            </a:r>
            <a:r>
              <a:rPr dirty="0">
                <a:solidFill>
                  <a:srgbClr val="575454"/>
                </a:solidFill>
                <a:latin typeface="Arial" panose="020B0604020202020204" pitchFamily="34" charset="0"/>
                <a:cs typeface="Arial" panose="020B0604020202020204" pitchFamily="34" charset="0"/>
              </a:rPr>
              <a:t> conclusion </a:t>
            </a:r>
            <a:r>
              <a:rPr lang="fr-FR" dirty="0">
                <a:solidFill>
                  <a:srgbClr val="575454"/>
                </a:solidFill>
                <a:latin typeface="Arial" panose="020B0604020202020204" pitchFamily="34" charset="0"/>
                <a:cs typeface="Arial" panose="020B0604020202020204" pitchFamily="34" charset="0"/>
              </a:rPr>
              <a:t>je fais</a:t>
            </a:r>
            <a:r>
              <a:rPr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pPr defTabSz="449580">
              <a:spcBef>
                <a:spcPts val="0"/>
              </a:spcBef>
              <a:defRPr sz="4400">
                <a:solidFill>
                  <a:srgbClr val="3FA5DA"/>
                </a:solidFill>
                <a:latin typeface="Avenir Next"/>
                <a:ea typeface="Avenir Next"/>
                <a:cs typeface="Avenir Next"/>
                <a:sym typeface="Avenir Next"/>
              </a:defRPr>
            </a:pPr>
            <a:r>
              <a:rPr lang="fr-FR" dirty="0">
                <a:solidFill>
                  <a:srgbClr val="575454"/>
                </a:solidFill>
                <a:latin typeface="Arial" panose="020B0604020202020204" pitchFamily="34" charset="0"/>
                <a:cs typeface="Arial" panose="020B0604020202020204" pitchFamily="34" charset="0"/>
              </a:rPr>
              <a:t>Qu’est-ce qui me </a:t>
            </a:r>
            <a:r>
              <a:rPr dirty="0" err="1">
                <a:solidFill>
                  <a:srgbClr val="575454"/>
                </a:solidFill>
                <a:latin typeface="Arial" panose="020B0604020202020204" pitchFamily="34" charset="0"/>
                <a:cs typeface="Arial" panose="020B0604020202020204" pitchFamily="34" charset="0"/>
              </a:rPr>
              <a:t>satisfait</a:t>
            </a:r>
            <a:r>
              <a:rPr lang="fr-FR" dirty="0">
                <a:solidFill>
                  <a:srgbClr val="575454"/>
                </a:solidFill>
                <a:latin typeface="Arial" panose="020B0604020202020204" pitchFamily="34" charset="0"/>
                <a:cs typeface="Arial" panose="020B0604020202020204" pitchFamily="34" charset="0"/>
              </a:rPr>
              <a:t> </a:t>
            </a:r>
            <a:r>
              <a:rPr dirty="0">
                <a:solidFill>
                  <a:srgbClr val="575454"/>
                </a:solidFill>
                <a:latin typeface="Arial" panose="020B0604020202020204" pitchFamily="34" charset="0"/>
                <a:cs typeface="Arial" panose="020B0604020202020204" pitchFamily="34" charset="0"/>
              </a:rPr>
              <a:t>d</a:t>
            </a:r>
            <a:r>
              <a:rPr lang="fr-FR" dirty="0">
                <a:solidFill>
                  <a:srgbClr val="575454"/>
                </a:solidFill>
                <a:latin typeface="Arial" panose="020B0604020202020204" pitchFamily="34" charset="0"/>
                <a:cs typeface="Arial" panose="020B0604020202020204" pitchFamily="34" charset="0"/>
              </a:rPr>
              <a:t>ans mes</a:t>
            </a:r>
            <a:r>
              <a:rPr dirty="0">
                <a:solidFill>
                  <a:srgbClr val="575454"/>
                </a:solidFill>
                <a:latin typeface="Arial" panose="020B0604020202020204" pitchFamily="34" charset="0"/>
                <a:cs typeface="Arial" panose="020B0604020202020204" pitchFamily="34" charset="0"/>
              </a:rPr>
              <a:t> mission</a:t>
            </a:r>
            <a:r>
              <a:rPr lang="fr-FR" dirty="0">
                <a:solidFill>
                  <a:srgbClr val="575454"/>
                </a:solidFill>
                <a:latin typeface="Arial" panose="020B0604020202020204" pitchFamily="34" charset="0"/>
                <a:cs typeface="Arial" panose="020B0604020202020204" pitchFamily="34" charset="0"/>
              </a:rPr>
              <a:t>s</a:t>
            </a:r>
            <a:r>
              <a:rPr dirty="0">
                <a:solidFill>
                  <a:srgbClr val="575454"/>
                </a:solidFill>
                <a:latin typeface="Arial" panose="020B0604020202020204" pitchFamily="34" charset="0"/>
                <a:cs typeface="Arial" panose="020B0604020202020204" pitchFamily="34" charset="0"/>
              </a:rPr>
              <a:t> et </a:t>
            </a:r>
            <a:r>
              <a:rPr lang="fr-FR" dirty="0">
                <a:solidFill>
                  <a:srgbClr val="575454"/>
                </a:solidFill>
                <a:latin typeface="Arial" panose="020B0604020202020204" pitchFamily="34" charset="0"/>
                <a:cs typeface="Arial" panose="020B0604020202020204" pitchFamily="34" charset="0"/>
              </a:rPr>
              <a:t>qu’est-ce qui me </a:t>
            </a:r>
            <a:r>
              <a:rPr dirty="0" err="1">
                <a:solidFill>
                  <a:srgbClr val="575454"/>
                </a:solidFill>
                <a:latin typeface="Arial" panose="020B0604020202020204" pitchFamily="34" charset="0"/>
                <a:cs typeface="Arial" panose="020B0604020202020204" pitchFamily="34" charset="0"/>
              </a:rPr>
              <a:t>nou</a:t>
            </a:r>
            <a:r>
              <a:rPr lang="fr-FR" dirty="0">
                <a:solidFill>
                  <a:srgbClr val="575454"/>
                </a:solidFill>
                <a:latin typeface="Arial" panose="020B0604020202020204" pitchFamily="34" charset="0"/>
                <a:cs typeface="Arial" panose="020B0604020202020204" pitchFamily="34" charset="0"/>
              </a:rPr>
              <a:t>r</a:t>
            </a:r>
            <a:r>
              <a:rPr dirty="0" err="1">
                <a:solidFill>
                  <a:srgbClr val="575454"/>
                </a:solidFill>
                <a:latin typeface="Arial" panose="020B0604020202020204" pitchFamily="34" charset="0"/>
                <a:cs typeface="Arial" panose="020B0604020202020204" pitchFamily="34" charset="0"/>
              </a:rPr>
              <a:t>ri</a:t>
            </a:r>
            <a:r>
              <a:rPr lang="fr-FR" dirty="0">
                <a:solidFill>
                  <a:srgbClr val="575454"/>
                </a:solidFill>
                <a:latin typeface="Arial" panose="020B0604020202020204" pitchFamily="34" charset="0"/>
                <a:cs typeface="Arial" panose="020B0604020202020204" pitchFamily="34" charset="0"/>
              </a:rPr>
              <a:t>t</a:t>
            </a:r>
            <a:r>
              <a:rPr dirty="0">
                <a:solidFill>
                  <a:srgbClr val="575454"/>
                </a:solidFill>
                <a:latin typeface="Arial" panose="020B0604020202020204" pitchFamily="34" charset="0"/>
                <a:cs typeface="Arial" panose="020B0604020202020204" pitchFamily="34" charset="0"/>
              </a:rPr>
              <a:t> ?  </a:t>
            </a:r>
          </a:p>
        </p:txBody>
      </p:sp>
      <p:sp>
        <p:nvSpPr>
          <p:cNvPr id="247" name="Rectangle"/>
          <p:cNvSpPr/>
          <p:nvPr/>
        </p:nvSpPr>
        <p:spPr>
          <a:xfrm>
            <a:off x="1701800" y="4953000"/>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93C01F"/>
              </a:solidFill>
            </a:endParaRPr>
          </a:p>
        </p:txBody>
      </p:sp>
      <p:sp>
        <p:nvSpPr>
          <p:cNvPr id="248" name="Rectangle"/>
          <p:cNvSpPr/>
          <p:nvPr/>
        </p:nvSpPr>
        <p:spPr>
          <a:xfrm>
            <a:off x="13646246" y="4953000"/>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249" name="INSATISFACTION"/>
          <p:cNvSpPr txBox="1"/>
          <p:nvPr/>
        </p:nvSpPr>
        <p:spPr>
          <a:xfrm>
            <a:off x="16486768" y="5204271"/>
            <a:ext cx="3438442" cy="564257"/>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rPr b="1" dirty="0"/>
              <a:t>INSATISFACTIO</a:t>
            </a:r>
            <a:r>
              <a:rPr dirty="0"/>
              <a:t>N </a:t>
            </a:r>
          </a:p>
        </p:txBody>
      </p:sp>
      <p:sp>
        <p:nvSpPr>
          <p:cNvPr id="250" name="POINTS POSITIFS"/>
          <p:cNvSpPr txBox="1"/>
          <p:nvPr/>
        </p:nvSpPr>
        <p:spPr>
          <a:xfrm>
            <a:off x="4531306" y="5204271"/>
            <a:ext cx="3398366" cy="564257"/>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rPr b="1" dirty="0"/>
              <a:t>POINTS POSITIFS</a:t>
            </a:r>
          </a:p>
        </p:txBody>
      </p:sp>
      <p:sp>
        <p:nvSpPr>
          <p:cNvPr id="251" name="Ici votre texte"/>
          <p:cNvSpPr txBox="1"/>
          <p:nvPr/>
        </p:nvSpPr>
        <p:spPr>
          <a:xfrm>
            <a:off x="1785318" y="6775197"/>
            <a:ext cx="8833172" cy="65659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100">
                <a:solidFill>
                  <a:srgbClr val="FFFFFF"/>
                </a:solidFill>
              </a:defRPr>
            </a:lvl1pPr>
          </a:lstStyle>
          <a:p>
            <a:r>
              <a:rPr sz="3600" dirty="0" err="1">
                <a:solidFill>
                  <a:schemeClr val="bg1">
                    <a:lumMod val="75000"/>
                    <a:lumOff val="25000"/>
                  </a:schemeClr>
                </a:solidFill>
                <a:latin typeface="Arial" panose="020B0604020202020204" pitchFamily="34" charset="0"/>
                <a:cs typeface="Arial" panose="020B0604020202020204" pitchFamily="34" charset="0"/>
              </a:rPr>
              <a:t>Ici</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votre</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texte</a:t>
            </a:r>
            <a:endParaRPr sz="3600" dirty="0">
              <a:solidFill>
                <a:schemeClr val="bg1">
                  <a:lumMod val="75000"/>
                  <a:lumOff val="25000"/>
                </a:schemeClr>
              </a:solidFill>
              <a:latin typeface="Arial" panose="020B0604020202020204" pitchFamily="34" charset="0"/>
              <a:cs typeface="Arial" panose="020B0604020202020204" pitchFamily="34" charset="0"/>
            </a:endParaRPr>
          </a:p>
        </p:txBody>
      </p:sp>
      <p:sp>
        <p:nvSpPr>
          <p:cNvPr id="252" name="Ici votre texte"/>
          <p:cNvSpPr txBox="1"/>
          <p:nvPr/>
        </p:nvSpPr>
        <p:spPr>
          <a:xfrm>
            <a:off x="13992200" y="7092697"/>
            <a:ext cx="8956105" cy="65659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100">
                <a:solidFill>
                  <a:srgbClr val="FFFFFF"/>
                </a:solidFill>
              </a:defRPr>
            </a:lvl1pPr>
          </a:lstStyle>
          <a:p>
            <a:r>
              <a:rPr sz="3600" dirty="0" err="1">
                <a:solidFill>
                  <a:schemeClr val="bg1">
                    <a:lumMod val="75000"/>
                    <a:lumOff val="25000"/>
                  </a:schemeClr>
                </a:solidFill>
                <a:latin typeface="Arial" panose="020B0604020202020204" pitchFamily="34" charset="0"/>
                <a:cs typeface="Arial" panose="020B0604020202020204" pitchFamily="34" charset="0"/>
              </a:rPr>
              <a:t>Ici</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votre</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texte</a:t>
            </a:r>
            <a:endParaRPr sz="3600" dirty="0">
              <a:solidFill>
                <a:schemeClr val="bg1">
                  <a:lumMod val="75000"/>
                  <a:lumOff val="25000"/>
                </a:schemeClr>
              </a:solidFill>
              <a:latin typeface="Arial" panose="020B0604020202020204" pitchFamily="34" charset="0"/>
              <a:cs typeface="Arial" panose="020B0604020202020204" pitchFamily="34" charset="0"/>
            </a:endParaRP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EXPLORATION PROFESSIONNELLE"/>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sp>
        <p:nvSpPr>
          <p:cNvPr id="246" name="Et demain ? À court terme…"/>
          <p:cNvSpPr txBox="1"/>
          <p:nvPr/>
        </p:nvSpPr>
        <p:spPr>
          <a:xfrm>
            <a:off x="815898" y="1752442"/>
            <a:ext cx="19873046" cy="2133918"/>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defTabSz="449580">
              <a:spcBef>
                <a:spcPts val="0"/>
              </a:spcBef>
              <a:defRPr sz="4400">
                <a:solidFill>
                  <a:srgbClr val="3FA5DA"/>
                </a:solidFill>
                <a:latin typeface="Avenir Next"/>
                <a:ea typeface="Avenir Next"/>
                <a:cs typeface="Avenir Next"/>
                <a:sym typeface="Avenir Next"/>
              </a:defRPr>
            </a:pPr>
            <a:r>
              <a:rPr lang="fr-FR" sz="4400" dirty="0">
                <a:solidFill>
                  <a:srgbClr val="575454"/>
                </a:solidFill>
                <a:latin typeface="Arial" panose="020B0604020202020204" pitchFamily="34" charset="0"/>
                <a:cs typeface="Arial" panose="020B0604020202020204" pitchFamily="34" charset="0"/>
              </a:rPr>
              <a:t>Mes préférences d’action. (Choisissez des séries de verbes exprimant les compétences universelles)</a:t>
            </a:r>
          </a:p>
          <a:p>
            <a:pPr defTabSz="449580">
              <a:spcBef>
                <a:spcPts val="0"/>
              </a:spcBef>
              <a:defRPr sz="4400">
                <a:solidFill>
                  <a:srgbClr val="3FA5DA"/>
                </a:solidFill>
                <a:latin typeface="Avenir Next"/>
                <a:ea typeface="Avenir Next"/>
                <a:cs typeface="Avenir Next"/>
                <a:sym typeface="Avenir Next"/>
              </a:defRPr>
            </a:pPr>
            <a:endParaRPr dirty="0">
              <a:solidFill>
                <a:srgbClr val="575454"/>
              </a:solidFill>
              <a:latin typeface="Arial" panose="020B0604020202020204" pitchFamily="34" charset="0"/>
              <a:cs typeface="Arial" panose="020B0604020202020204" pitchFamily="34" charset="0"/>
            </a:endParaRPr>
          </a:p>
        </p:txBody>
      </p:sp>
      <p:sp>
        <p:nvSpPr>
          <p:cNvPr id="247" name="Rectangle"/>
          <p:cNvSpPr/>
          <p:nvPr/>
        </p:nvSpPr>
        <p:spPr>
          <a:xfrm>
            <a:off x="7295456" y="4625752"/>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249" name="INSATISFACTION"/>
          <p:cNvSpPr txBox="1"/>
          <p:nvPr/>
        </p:nvSpPr>
        <p:spPr>
          <a:xfrm>
            <a:off x="16486768" y="5175249"/>
            <a:ext cx="3273553" cy="622301"/>
          </a:xfrm>
          <a:prstGeom prst="rect">
            <a:avLst/>
          </a:prstGeom>
          <a:ln w="12700">
            <a:miter lim="400000"/>
          </a:ln>
          <a:extLst>
            <a:ext uri="{C572A759-6A51-4108-AA02-DFA0A04FC94B}">
              <ma14:wrappingTextBoxFlag xmlns:ma14="http://schemas.microsoft.com/office/mac/drawingml/2011/main" xmlns="" val="1"/>
            </a:ext>
          </a:extLst>
        </p:spPr>
        <p:txBody>
          <a:bodyPr wrap="none" lIns="50800" tIns="50800" rIns="50800" bIns="50800" anchor="ctr">
            <a:spAutoFit/>
          </a:bodyPr>
          <a:lstStyle>
            <a:lvl1pPr>
              <a:defRPr>
                <a:solidFill>
                  <a:srgbClr val="FFFFFF"/>
                </a:solidFill>
              </a:defRPr>
            </a:lvl1pPr>
          </a:lstStyle>
          <a:p>
            <a:r>
              <a:t>INSATISFACTION </a:t>
            </a:r>
          </a:p>
        </p:txBody>
      </p:sp>
      <p:sp>
        <p:nvSpPr>
          <p:cNvPr id="251" name="Ici votre texte"/>
          <p:cNvSpPr txBox="1"/>
          <p:nvPr/>
        </p:nvSpPr>
        <p:spPr>
          <a:xfrm>
            <a:off x="7672890" y="5469254"/>
            <a:ext cx="8833172" cy="65659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228600" indent="-228600" algn="just" defTabSz="449580">
              <a:spcBef>
                <a:spcPts val="400"/>
              </a:spcBef>
              <a:buSzPct val="100000"/>
              <a:buChar char="•"/>
              <a:defRPr sz="3100">
                <a:solidFill>
                  <a:srgbClr val="FFFFFF"/>
                </a:solidFill>
              </a:defRPr>
            </a:lvl1pPr>
          </a:lstStyle>
          <a:p>
            <a:r>
              <a:rPr sz="3600" dirty="0" err="1">
                <a:solidFill>
                  <a:schemeClr val="bg1">
                    <a:lumMod val="75000"/>
                    <a:lumOff val="25000"/>
                  </a:schemeClr>
                </a:solidFill>
                <a:latin typeface="Arial" panose="020B0604020202020204" pitchFamily="34" charset="0"/>
                <a:cs typeface="Arial" panose="020B0604020202020204" pitchFamily="34" charset="0"/>
              </a:rPr>
              <a:t>Ici</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votre</a:t>
            </a:r>
            <a:r>
              <a:rPr sz="3600" dirty="0">
                <a:solidFill>
                  <a:schemeClr val="bg1">
                    <a:lumMod val="75000"/>
                    <a:lumOff val="25000"/>
                  </a:schemeClr>
                </a:solidFill>
                <a:latin typeface="Arial" panose="020B0604020202020204" pitchFamily="34" charset="0"/>
                <a:cs typeface="Arial" panose="020B0604020202020204" pitchFamily="34" charset="0"/>
              </a:rPr>
              <a:t> </a:t>
            </a:r>
            <a:r>
              <a:rPr sz="3600" dirty="0" err="1">
                <a:solidFill>
                  <a:schemeClr val="bg1">
                    <a:lumMod val="75000"/>
                    <a:lumOff val="25000"/>
                  </a:schemeClr>
                </a:solidFill>
                <a:latin typeface="Arial" panose="020B0604020202020204" pitchFamily="34" charset="0"/>
                <a:cs typeface="Arial" panose="020B0604020202020204" pitchFamily="34" charset="0"/>
              </a:rPr>
              <a:t>texte</a:t>
            </a:r>
            <a:endParaRPr sz="3600" dirty="0">
              <a:solidFill>
                <a:schemeClr val="bg1">
                  <a:lumMod val="75000"/>
                  <a:lumOff val="25000"/>
                </a:schemeClr>
              </a:solidFill>
              <a:latin typeface="Arial" panose="020B0604020202020204" pitchFamily="34" charset="0"/>
              <a:cs typeface="Arial" panose="020B0604020202020204" pitchFamily="34" charset="0"/>
            </a:endParaRP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414985857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arallélogramme 3">
            <a:extLst>
              <a:ext uri="{FF2B5EF4-FFF2-40B4-BE49-F238E27FC236}">
                <a16:creationId xmlns:a16="http://schemas.microsoft.com/office/drawing/2014/main" id="{FA97DC95-908D-4F03-B500-36DE53FE019F}"/>
              </a:ext>
            </a:extLst>
          </p:cNvPr>
          <p:cNvSpPr/>
          <p:nvPr/>
        </p:nvSpPr>
        <p:spPr>
          <a:xfrm>
            <a:off x="17232560" y="12723"/>
            <a:ext cx="7610200"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a:ln>
                <a:noFill/>
              </a:ln>
              <a:solidFill>
                <a:srgbClr val="FFFFFF"/>
              </a:solidFill>
              <a:effectLst/>
              <a:uFillTx/>
              <a:latin typeface="+mn-lt"/>
              <a:ea typeface="+mn-ea"/>
              <a:cs typeface="+mn-cs"/>
              <a:sym typeface="DIN Condensed"/>
            </a:endParaRPr>
          </a:p>
        </p:txBody>
      </p:sp>
      <p:sp>
        <p:nvSpPr>
          <p:cNvPr id="169" name="Introduction"/>
          <p:cNvSpPr txBox="1">
            <a:spLocks noGrp="1"/>
          </p:cNvSpPr>
          <p:nvPr>
            <p:ph type="title" idx="4294967295"/>
          </p:nvPr>
        </p:nvSpPr>
        <p:spPr>
          <a:xfrm>
            <a:off x="-1822340" y="5489848"/>
            <a:ext cx="22860000" cy="6350000"/>
          </a:xfrm>
          <a:prstGeom prst="rect">
            <a:avLst/>
          </a:prstGeom>
        </p:spPr>
        <p:txBody>
          <a:bodyPr>
            <a:normAutofit/>
          </a:bodyPr>
          <a:lstStyle>
            <a:lvl1pPr>
              <a:defRPr sz="20000"/>
            </a:lvl1pPr>
          </a:lstStyle>
          <a:p>
            <a:pPr algn="ctr"/>
            <a:r>
              <a:rPr sz="12000" dirty="0">
                <a:solidFill>
                  <a:srgbClr val="3DA6B3"/>
                </a:solidFill>
                <a:latin typeface="Arial" panose="020B0604020202020204" pitchFamily="34" charset="0"/>
                <a:cs typeface="Arial" panose="020B0604020202020204" pitchFamily="34" charset="0"/>
              </a:rPr>
              <a:t>Introduction</a:t>
            </a: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10399688"/>
            <a:ext cx="6281909" cy="2219608"/>
          </a:xfrm>
          <a:prstGeom prst="rect">
            <a:avLst/>
          </a:prstGeom>
        </p:spPr>
      </p:pic>
    </p:spTree>
    <p:custDataLst>
      <p:tags r:id="rId1"/>
    </p:custData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Ici votre texte"/>
          <p:cNvSpPr txBox="1">
            <a:spLocks noGrp="1"/>
          </p:cNvSpPr>
          <p:nvPr>
            <p:ph type="body" idx="4294967295"/>
          </p:nvPr>
        </p:nvSpPr>
        <p:spPr>
          <a:xfrm>
            <a:off x="526704" y="1745432"/>
            <a:ext cx="23095295" cy="6541592"/>
          </a:xfrm>
          <a:prstGeom prst="rect">
            <a:avLst/>
          </a:prstGeom>
        </p:spPr>
        <p:txBody>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lang="fr-FR" sz="4400" dirty="0">
                <a:solidFill>
                  <a:srgbClr val="3DA6B3"/>
                </a:solidFill>
                <a:latin typeface="Arial" panose="020B0604020202020204" pitchFamily="34" charset="0"/>
                <a:ea typeface="Helvetica Neue Light" panose="02000403000000020004" pitchFamily="2" charset="0"/>
                <a:cs typeface="Arial" panose="020B0604020202020204" pitchFamily="34" charset="0"/>
              </a:rPr>
              <a:t>Mes enquêtes métier, ce que j’en retiens (</a:t>
            </a:r>
            <a:r>
              <a:rPr lang="fr-FR" sz="4400"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cf</a:t>
            </a:r>
            <a:r>
              <a:rPr lang="fr-FR" sz="4400" dirty="0">
                <a:solidFill>
                  <a:srgbClr val="3DA6B3"/>
                </a:solidFill>
                <a:latin typeface="Arial" panose="020B0604020202020204" pitchFamily="34" charset="0"/>
                <a:ea typeface="Helvetica Neue Light" panose="02000403000000020004" pitchFamily="2" charset="0"/>
                <a:cs typeface="Arial" panose="020B0604020202020204" pitchFamily="34" charset="0"/>
              </a:rPr>
              <a:t> document de synthèse de vos enquêtes). </a:t>
            </a: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7" name="EXPLORATION PROFESSIONNELLE">
            <a:extLst>
              <a:ext uri="{FF2B5EF4-FFF2-40B4-BE49-F238E27FC236}">
                <a16:creationId xmlns:a16="http://schemas.microsoft.com/office/drawing/2014/main" id="{69E1DE5C-13D3-472B-AA08-17C8A008F059}"/>
              </a:ext>
            </a:extLst>
          </p:cNvPr>
          <p:cNvSpPr txBox="1">
            <a:spLocks/>
          </p:cNvSpPr>
          <p:nvPr/>
        </p:nvSpPr>
        <p:spPr>
          <a:xfrm>
            <a:off x="830822" y="593304"/>
            <a:ext cx="20955000" cy="54579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b">
            <a:spAutoFit/>
          </a:bodyPr>
          <a:lstStyle>
            <a:lvl1pPr marL="0" marR="0" indent="0" algn="l" defTabSz="647700" rtl="0" latinLnBrk="0">
              <a:lnSpc>
                <a:spcPct val="80000"/>
              </a:lnSpc>
              <a:spcBef>
                <a:spcPts val="0"/>
              </a:spcBef>
              <a:spcAft>
                <a:spcPts val="0"/>
              </a:spcAft>
              <a:buClrTx/>
              <a:buSzTx/>
              <a:buFontTx/>
              <a:buNone/>
              <a:tabLst/>
              <a:defRPr sz="3600" b="0" i="0" u="none" strike="noStrike" cap="all" spc="180" baseline="0">
                <a:solidFill>
                  <a:srgbClr val="838787"/>
                </a:solidFill>
                <a:uFillTx/>
                <a:latin typeface="DIN Alternate"/>
                <a:ea typeface="DIN Alternate"/>
                <a:cs typeface="DIN Alternate"/>
                <a:sym typeface="DIN Alternate"/>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a:lstStyle>
          <a:p>
            <a:pPr hangingPunct="1"/>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pic>
        <p:nvPicPr>
          <p:cNvPr id="9" name="Image 8">
            <a:extLst>
              <a:ext uri="{FF2B5EF4-FFF2-40B4-BE49-F238E27FC236}">
                <a16:creationId xmlns:a16="http://schemas.microsoft.com/office/drawing/2014/main" id="{BBF8FE7D-4306-406D-B204-D59CEB13B39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04968" y="331601"/>
            <a:ext cx="2842275" cy="938399"/>
          </a:xfrm>
          <a:prstGeom prst="rect">
            <a:avLst/>
          </a:prstGeom>
          <a:noFill/>
          <a:ln>
            <a:noFill/>
          </a:ln>
        </p:spPr>
      </p:pic>
      <p:pic>
        <p:nvPicPr>
          <p:cNvPr id="5" name="Imag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
        <p:nvSpPr>
          <p:cNvPr id="6" name="Ic votre texte"/>
          <p:cNvSpPr txBox="1">
            <a:spLocks noGrp="1"/>
          </p:cNvSpPr>
          <p:nvPr>
            <p:ph type="body" sz="half" idx="4294967295"/>
          </p:nvPr>
        </p:nvSpPr>
        <p:spPr>
          <a:xfrm>
            <a:off x="644351" y="3401616"/>
            <a:ext cx="22860000" cy="6161237"/>
          </a:xfrm>
          <a:prstGeom prst="rect">
            <a:avLst/>
          </a:prstGeom>
        </p:spPr>
        <p:txBody>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dirty="0" err="1">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Ic</a:t>
            </a:r>
            <a:r>
              <a:rPr lang="fr-F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i</a:t>
            </a:r>
            <a:r>
              <a:rP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votre</a:t>
            </a:r>
            <a:r>
              <a:rP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rPr>
              <a:t>texte</a:t>
            </a:r>
            <a:endParaRPr dirty="0">
              <a:solidFill>
                <a:schemeClr val="bg1">
                  <a:lumMod val="75000"/>
                  <a:lumOff val="25000"/>
                </a:schemeClr>
              </a:solidFill>
              <a:latin typeface="Arial" panose="020B0604020202020204" pitchFamily="34" charset="0"/>
              <a:ea typeface="Helvetica Neue Light" panose="02000403000000020004" pitchFamily="2" charset="0"/>
              <a:cs typeface="Arial" panose="020B0604020202020204" pitchFamily="34" charset="0"/>
            </a:endParaRPr>
          </a:p>
        </p:txBody>
      </p:sp>
    </p:spTree>
    <p:custDataLst>
      <p:tags r:id="rId1"/>
    </p:custData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Ici votre texte"/>
          <p:cNvSpPr txBox="1">
            <a:spLocks noGrp="1"/>
          </p:cNvSpPr>
          <p:nvPr>
            <p:ph type="body" idx="4294967295"/>
          </p:nvPr>
        </p:nvSpPr>
        <p:spPr>
          <a:xfrm>
            <a:off x="755975" y="2105472"/>
            <a:ext cx="22859999" cy="11161240"/>
          </a:xfrm>
          <a:prstGeom prst="rect">
            <a:avLst/>
          </a:prstGeom>
        </p:spPr>
        <p:txBody>
          <a:bodyPr>
            <a:normAutofit fontScale="85000" lnSpcReduction="20000"/>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lang="fr-FR" sz="4700" b="1" dirty="0">
                <a:solidFill>
                  <a:srgbClr val="3DA6B3"/>
                </a:solidFill>
                <a:latin typeface="Arial" panose="020B0604020202020204" pitchFamily="34" charset="0"/>
                <a:cs typeface="Arial" panose="020B0604020202020204" pitchFamily="34" charset="0"/>
              </a:rPr>
              <a:t>Mon projet</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Intitulé :</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Mission :</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Quelles sont les compétences requises pour réussir mon projet ? </a:t>
            </a:r>
          </a:p>
          <a:p>
            <a:endParaRPr lang="fr-FR" dirty="0">
              <a:solidFill>
                <a:srgbClr val="575454"/>
              </a:solidFill>
              <a:latin typeface="Arial" panose="020B0604020202020204" pitchFamily="34" charset="0"/>
              <a:cs typeface="Arial" panose="020B0604020202020204" pitchFamily="34" charset="0"/>
            </a:endParaRPr>
          </a:p>
          <a:p>
            <a:endParaRPr lang="fr-FR" dirty="0">
              <a:solidFill>
                <a:srgbClr val="575454"/>
              </a:solidFill>
              <a:latin typeface="Arial" panose="020B0604020202020204" pitchFamily="34" charset="0"/>
              <a:cs typeface="Arial" panose="020B0604020202020204" pitchFamily="34" charset="0"/>
            </a:endParaRPr>
          </a:p>
          <a:p>
            <a:endParaRPr lang="fr-FR" dirty="0">
              <a:solidFill>
                <a:srgbClr val="575454"/>
              </a:solidFill>
              <a:latin typeface="Arial" panose="020B0604020202020204" pitchFamily="34" charset="0"/>
              <a:cs typeface="Arial" panose="020B0604020202020204" pitchFamily="34" charset="0"/>
            </a:endParaRPr>
          </a:p>
          <a:p>
            <a:r>
              <a:rPr lang="fr-FR" dirty="0">
                <a:solidFill>
                  <a:srgbClr val="575454"/>
                </a:solidFill>
                <a:latin typeface="Arial" panose="020B0604020202020204" pitchFamily="34" charset="0"/>
                <a:cs typeface="Arial" panose="020B0604020202020204" pitchFamily="34" charset="0"/>
              </a:rPr>
              <a:t>Parmi ces compétences, listez celles que je possède déjà ?</a:t>
            </a:r>
          </a:p>
          <a:p>
            <a:r>
              <a:rPr lang="fr-FR" dirty="0">
                <a:solidFill>
                  <a:srgbClr val="575454"/>
                </a:solidFill>
                <a:latin typeface="Arial" panose="020B0604020202020204" pitchFamily="34" charset="0"/>
                <a:cs typeface="Arial" panose="020B0604020202020204" pitchFamily="34" charset="0"/>
              </a:rPr>
              <a:t>Quelles sont les compétences supplémentaires que je dois acquérir ?</a:t>
            </a:r>
          </a:p>
          <a:p>
            <a:endParaRPr lang="fr-FR" dirty="0">
              <a:solidFill>
                <a:srgbClr val="575454"/>
              </a:solidFill>
              <a:latin typeface="Arial" panose="020B0604020202020204" pitchFamily="34" charset="0"/>
              <a:cs typeface="Arial" panose="020B0604020202020204" pitchFamily="34" charset="0"/>
            </a:endParaRPr>
          </a:p>
          <a:p>
            <a:endParaRPr lang="fr-FR" dirty="0">
              <a:solidFill>
                <a:srgbClr val="575454"/>
              </a:solidFill>
              <a:latin typeface="Arial" panose="020B0604020202020204" pitchFamily="34" charset="0"/>
              <a:cs typeface="Arial" panose="020B0604020202020204" pitchFamily="34" charset="0"/>
            </a:endParaRPr>
          </a:p>
          <a:p>
            <a:endParaRPr lang="fr-FR" dirty="0">
              <a:solidFill>
                <a:srgbClr val="575454"/>
              </a:solidFill>
              <a:latin typeface="Arial" panose="020B0604020202020204" pitchFamily="34" charset="0"/>
              <a:cs typeface="Arial" panose="020B0604020202020204" pitchFamily="34" charset="0"/>
            </a:endParaRPr>
          </a:p>
          <a:p>
            <a:r>
              <a:rPr lang="fr-FR" dirty="0">
                <a:solidFill>
                  <a:srgbClr val="575454"/>
                </a:solidFill>
                <a:latin typeface="Arial" panose="020B0604020202020204" pitchFamily="34" charset="0"/>
                <a:cs typeface="Arial" panose="020B0604020202020204" pitchFamily="34" charset="0"/>
              </a:rPr>
              <a:t>Qu’est ce que j’ai décidé de mettre en œuvre pour les acquérir ?</a:t>
            </a: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4" name="EXPLORATION PROFESSIONNELLE">
            <a:extLst>
              <a:ext uri="{FF2B5EF4-FFF2-40B4-BE49-F238E27FC236}">
                <a16:creationId xmlns:a16="http://schemas.microsoft.com/office/drawing/2014/main" id="{990FBFC7-41DA-45BA-899C-1E9DB45CE617}"/>
              </a:ext>
            </a:extLst>
          </p:cNvPr>
          <p:cNvSpPr txBox="1">
            <a:spLocks/>
          </p:cNvSpPr>
          <p:nvPr/>
        </p:nvSpPr>
        <p:spPr>
          <a:xfrm>
            <a:off x="830822" y="593304"/>
            <a:ext cx="20955000" cy="54579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marL="0" marR="0" indent="0" algn="l" defTabSz="647700" rtl="0" latinLnBrk="0">
              <a:lnSpc>
                <a:spcPct val="80000"/>
              </a:lnSpc>
              <a:spcBef>
                <a:spcPts val="0"/>
              </a:spcBef>
              <a:spcAft>
                <a:spcPts val="0"/>
              </a:spcAft>
              <a:buClrTx/>
              <a:buSzTx/>
              <a:buFontTx/>
              <a:buNone/>
              <a:tabLst/>
              <a:defRPr sz="3600" b="0" i="0" u="none" strike="noStrike" cap="all" spc="180" baseline="0">
                <a:solidFill>
                  <a:srgbClr val="838787"/>
                </a:solidFill>
                <a:uFillTx/>
                <a:latin typeface="DIN Alternate"/>
                <a:ea typeface="DIN Alternate"/>
                <a:cs typeface="DIN Alternate"/>
                <a:sym typeface="DIN Alternate"/>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a:lstStyle>
          <a:p>
            <a:pPr hangingPunct="1"/>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3170582242"/>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Ici votre texte"/>
          <p:cNvSpPr txBox="1">
            <a:spLocks noGrp="1"/>
          </p:cNvSpPr>
          <p:nvPr>
            <p:ph type="body" idx="4294967295"/>
          </p:nvPr>
        </p:nvSpPr>
        <p:spPr>
          <a:xfrm>
            <a:off x="755975" y="2105472"/>
            <a:ext cx="22859999" cy="10886318"/>
          </a:xfrm>
          <a:prstGeom prst="rect">
            <a:avLst/>
          </a:prstGeom>
        </p:spPr>
        <p:txBody>
          <a:bodyPr>
            <a:normAutofit fontScale="77500" lnSpcReduction="20000"/>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lang="fr-FR" sz="5200" b="1" dirty="0">
                <a:solidFill>
                  <a:srgbClr val="3DA6B3"/>
                </a:solidFill>
                <a:latin typeface="Arial" panose="020B0604020202020204" pitchFamily="34" charset="0"/>
                <a:cs typeface="Arial" panose="020B0604020202020204" pitchFamily="34" charset="0"/>
              </a:rPr>
              <a:t>Mon projet</a:t>
            </a:r>
          </a:p>
          <a:p>
            <a:r>
              <a:rPr lang="fr-FR" dirty="0">
                <a:solidFill>
                  <a:srgbClr val="575454"/>
                </a:solidFill>
                <a:latin typeface="Arial" panose="020B0604020202020204" pitchFamily="34" charset="0"/>
                <a:cs typeface="Arial" panose="020B0604020202020204" pitchFamily="34" charset="0"/>
              </a:rPr>
              <a:t> </a:t>
            </a:r>
          </a:p>
          <a:p>
            <a:r>
              <a:rPr lang="fr-FR" dirty="0">
                <a:solidFill>
                  <a:srgbClr val="575454"/>
                </a:solidFill>
                <a:latin typeface="Arial" panose="020B0604020202020204" pitchFamily="34" charset="0"/>
                <a:cs typeface="Arial" panose="020B0604020202020204" pitchFamily="34" charset="0"/>
              </a:rPr>
              <a:t>Principales motivations par rapport à mon projet  ?</a:t>
            </a: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dirty="0">
                <a:solidFill>
                  <a:srgbClr val="575454"/>
                </a:solidFill>
                <a:latin typeface="Arial" panose="020B0604020202020204" pitchFamily="34" charset="0"/>
                <a:cs typeface="Arial" panose="020B0604020202020204" pitchFamily="34" charset="0"/>
              </a:rPr>
              <a:t>Mes principaux atouts et valeurs ajoutées ?</a:t>
            </a: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dirty="0">
                <a:solidFill>
                  <a:srgbClr val="575454"/>
                </a:solidFill>
                <a:latin typeface="Arial" panose="020B0604020202020204" pitchFamily="34" charset="0"/>
                <a:cs typeface="Arial" panose="020B0604020202020204" pitchFamily="34" charset="0"/>
              </a:rPr>
              <a:t>Mes contraintes, mes difficultés par rapport à mon projet ?</a:t>
            </a: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b="1" dirty="0">
                <a:solidFill>
                  <a:srgbClr val="575454"/>
                </a:solidFill>
                <a:latin typeface="Arial" panose="020B0604020202020204" pitchFamily="34" charset="0"/>
                <a:cs typeface="Arial" panose="020B0604020202020204" pitchFamily="34" charset="0"/>
              </a:rPr>
              <a:t> </a:t>
            </a:r>
            <a:endParaRPr lang="fr-FR" dirty="0">
              <a:solidFill>
                <a:srgbClr val="575454"/>
              </a:solidFill>
              <a:latin typeface="Arial" panose="020B0604020202020204" pitchFamily="34" charset="0"/>
              <a:cs typeface="Arial" panose="020B0604020202020204" pitchFamily="34" charset="0"/>
            </a:endParaRPr>
          </a:p>
          <a:p>
            <a:r>
              <a:rPr lang="fr-FR" dirty="0">
                <a:solidFill>
                  <a:srgbClr val="575454"/>
                </a:solidFill>
                <a:latin typeface="Arial" panose="020B0604020202020204" pitchFamily="34" charset="0"/>
                <a:cs typeface="Arial" panose="020B0604020202020204" pitchFamily="34" charset="0"/>
              </a:rPr>
              <a:t>À qui pourrais-je demander de l’aide (associations, amis, réseau,…) ?</a:t>
            </a:r>
          </a:p>
          <a:p>
            <a:r>
              <a:rPr lang="fr-FR" b="1" dirty="0">
                <a:solidFill>
                  <a:srgbClr val="575454"/>
                </a:solidFill>
                <a:latin typeface="Arial" panose="020B0604020202020204" pitchFamily="34" charset="0"/>
                <a:cs typeface="Arial" panose="020B0604020202020204" pitchFamily="34" charset="0"/>
              </a:rPr>
              <a:t> </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4" name="EXPLORATION PROFESSIONNELLE">
            <a:extLst>
              <a:ext uri="{FF2B5EF4-FFF2-40B4-BE49-F238E27FC236}">
                <a16:creationId xmlns:a16="http://schemas.microsoft.com/office/drawing/2014/main" id="{990FBFC7-41DA-45BA-899C-1E9DB45CE617}"/>
              </a:ext>
            </a:extLst>
          </p:cNvPr>
          <p:cNvSpPr txBox="1">
            <a:spLocks/>
          </p:cNvSpPr>
          <p:nvPr/>
        </p:nvSpPr>
        <p:spPr>
          <a:xfrm>
            <a:off x="830822" y="593304"/>
            <a:ext cx="20955000" cy="54579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b">
            <a:spAutoFit/>
          </a:bodyPr>
          <a:lstStyle>
            <a:lvl1pPr marL="0" marR="0" indent="0" algn="l" defTabSz="647700" rtl="0" latinLnBrk="0">
              <a:lnSpc>
                <a:spcPct val="80000"/>
              </a:lnSpc>
              <a:spcBef>
                <a:spcPts val="0"/>
              </a:spcBef>
              <a:spcAft>
                <a:spcPts val="0"/>
              </a:spcAft>
              <a:buClrTx/>
              <a:buSzTx/>
              <a:buFontTx/>
              <a:buNone/>
              <a:tabLst/>
              <a:defRPr sz="3600" b="0" i="0" u="none" strike="noStrike" cap="all" spc="180" baseline="0">
                <a:solidFill>
                  <a:srgbClr val="838787"/>
                </a:solidFill>
                <a:uFillTx/>
                <a:latin typeface="DIN Alternate"/>
                <a:ea typeface="DIN Alternate"/>
                <a:cs typeface="DIN Alternate"/>
                <a:sym typeface="DIN Alternate"/>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a:lstStyle>
          <a:p>
            <a:pPr hangingPunct="1"/>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139859039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Ici votre texte"/>
          <p:cNvSpPr txBox="1">
            <a:spLocks noGrp="1"/>
          </p:cNvSpPr>
          <p:nvPr>
            <p:ph type="body" idx="4294967295"/>
          </p:nvPr>
        </p:nvSpPr>
        <p:spPr>
          <a:xfrm>
            <a:off x="755975" y="2105472"/>
            <a:ext cx="22859999" cy="10886318"/>
          </a:xfrm>
          <a:prstGeom prst="rect">
            <a:avLst/>
          </a:prstGeom>
        </p:spPr>
        <p:txBody>
          <a:bodyPr>
            <a:normAutofit/>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lang="fr-FR" sz="4000" b="1" dirty="0">
                <a:solidFill>
                  <a:srgbClr val="3DA6B3"/>
                </a:solidFill>
                <a:latin typeface="Arial" panose="020B0604020202020204" pitchFamily="34" charset="0"/>
                <a:cs typeface="Arial" panose="020B0604020202020204" pitchFamily="34" charset="0"/>
              </a:rPr>
              <a:t>Mon projet</a:t>
            </a:r>
          </a:p>
          <a:p>
            <a:r>
              <a:rPr lang="fr-FR" dirty="0">
                <a:solidFill>
                  <a:srgbClr val="575454"/>
                </a:solidFill>
                <a:latin typeface="Arial" panose="020B0604020202020204" pitchFamily="34" charset="0"/>
                <a:cs typeface="Arial" panose="020B0604020202020204" pitchFamily="34" charset="0"/>
              </a:rPr>
              <a:t> </a:t>
            </a:r>
          </a:p>
          <a:p>
            <a:r>
              <a:rPr lang="fr-FR" sz="4000" dirty="0">
                <a:solidFill>
                  <a:srgbClr val="575454"/>
                </a:solidFill>
                <a:latin typeface="Arial" panose="020B0604020202020204" pitchFamily="34" charset="0"/>
                <a:cs typeface="Arial" panose="020B0604020202020204" pitchFamily="34" charset="0"/>
              </a:rPr>
              <a:t>Mon plan d’action</a:t>
            </a:r>
          </a:p>
          <a:p>
            <a:r>
              <a:rPr lang="fr-FR" b="1" dirty="0">
                <a:solidFill>
                  <a:srgbClr val="575454"/>
                </a:solidFill>
                <a:latin typeface="Arial" panose="020B0604020202020204" pitchFamily="34" charset="0"/>
                <a:cs typeface="Arial" panose="020B0604020202020204" pitchFamily="34" charset="0"/>
              </a:rPr>
              <a:t> </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4" name="EXPLORATION PROFESSIONNELLE">
            <a:extLst>
              <a:ext uri="{FF2B5EF4-FFF2-40B4-BE49-F238E27FC236}">
                <a16:creationId xmlns:a16="http://schemas.microsoft.com/office/drawing/2014/main" id="{990FBFC7-41DA-45BA-899C-1E9DB45CE617}"/>
              </a:ext>
            </a:extLst>
          </p:cNvPr>
          <p:cNvSpPr txBox="1">
            <a:spLocks/>
          </p:cNvSpPr>
          <p:nvPr/>
        </p:nvSpPr>
        <p:spPr>
          <a:xfrm>
            <a:off x="830822" y="593304"/>
            <a:ext cx="20955000" cy="54579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b">
            <a:spAutoFit/>
          </a:bodyPr>
          <a:lstStyle>
            <a:lvl1pPr marL="0" marR="0" indent="0" algn="l" defTabSz="647700" rtl="0" latinLnBrk="0">
              <a:lnSpc>
                <a:spcPct val="80000"/>
              </a:lnSpc>
              <a:spcBef>
                <a:spcPts val="0"/>
              </a:spcBef>
              <a:spcAft>
                <a:spcPts val="0"/>
              </a:spcAft>
              <a:buClrTx/>
              <a:buSzTx/>
              <a:buFontTx/>
              <a:buNone/>
              <a:tabLst/>
              <a:defRPr sz="3600" b="0" i="0" u="none" strike="noStrike" cap="all" spc="180" baseline="0">
                <a:solidFill>
                  <a:srgbClr val="838787"/>
                </a:solidFill>
                <a:uFillTx/>
                <a:latin typeface="DIN Alternate"/>
                <a:ea typeface="DIN Alternate"/>
                <a:cs typeface="DIN Alternate"/>
                <a:sym typeface="DIN Alternate"/>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a:lstStyle>
          <a:p>
            <a:pPr hangingPunct="1"/>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288287" y="9234264"/>
            <a:ext cx="6327687" cy="3559324"/>
          </a:xfrm>
          <a:prstGeom prst="rect">
            <a:avLst/>
          </a:prstGeom>
        </p:spPr>
      </p:pic>
    </p:spTree>
    <p:custDataLst>
      <p:tags r:id="rId1"/>
    </p:custDataLst>
    <p:extLst>
      <p:ext uri="{BB962C8B-B14F-4D97-AF65-F5344CB8AC3E}">
        <p14:creationId xmlns:p14="http://schemas.microsoft.com/office/powerpoint/2010/main" val="2786576060"/>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XPLORATION PROFESSIONNELLE">
            <a:extLst>
              <a:ext uri="{FF2B5EF4-FFF2-40B4-BE49-F238E27FC236}">
                <a16:creationId xmlns:a16="http://schemas.microsoft.com/office/drawing/2014/main" id="{ACA4EA29-ED11-4B99-865A-B734AFD5790B}"/>
              </a:ext>
            </a:extLst>
          </p:cNvPr>
          <p:cNvSpPr txBox="1">
            <a:spLocks/>
          </p:cNvSpPr>
          <p:nvPr/>
        </p:nvSpPr>
        <p:spPr>
          <a:xfrm>
            <a:off x="830822" y="593304"/>
            <a:ext cx="20955000" cy="54579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b">
            <a:spAutoFit/>
          </a:bodyPr>
          <a:lstStyle>
            <a:lvl1pPr marL="0" marR="0" indent="0" algn="l" defTabSz="647700" rtl="0" latinLnBrk="0">
              <a:lnSpc>
                <a:spcPct val="80000"/>
              </a:lnSpc>
              <a:spcBef>
                <a:spcPts val="0"/>
              </a:spcBef>
              <a:spcAft>
                <a:spcPts val="0"/>
              </a:spcAft>
              <a:buClrTx/>
              <a:buSzTx/>
              <a:buFontTx/>
              <a:buNone/>
              <a:tabLst/>
              <a:defRPr sz="3600" b="0" i="0" u="none" strike="noStrike" cap="all" spc="180" baseline="0">
                <a:solidFill>
                  <a:srgbClr val="838787"/>
                </a:solidFill>
                <a:uFillTx/>
                <a:latin typeface="DIN Alternate"/>
                <a:ea typeface="DIN Alternate"/>
                <a:cs typeface="DIN Alternate"/>
                <a:sym typeface="DIN Alternate"/>
              </a:defRPr>
            </a:lvl1pPr>
            <a:lvl2pPr marL="127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2pPr>
            <a:lvl3pPr marL="190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3pPr>
            <a:lvl4pPr marL="254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4pPr>
            <a:lvl5pPr marL="317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5pPr>
            <a:lvl6pPr marL="381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6pPr>
            <a:lvl7pPr marL="444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7pPr>
            <a:lvl8pPr marL="5080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8pPr>
            <a:lvl9pPr marL="5715000" marR="0" indent="-635000" algn="l" defTabSz="825500" rtl="0" latinLnBrk="0">
              <a:lnSpc>
                <a:spcPct val="100000"/>
              </a:lnSpc>
              <a:spcBef>
                <a:spcPts val="3900"/>
              </a:spcBef>
              <a:spcAft>
                <a:spcPts val="0"/>
              </a:spcAft>
              <a:buClr>
                <a:schemeClr val="accent1">
                  <a:satOff val="-4060"/>
                </a:schemeClr>
              </a:buClr>
              <a:buSzPct val="104999"/>
              <a:buFont typeface="Avenir Next"/>
              <a:buChar char="‣"/>
              <a:tabLst/>
              <a:defRPr sz="4800" b="0" i="0" u="none" strike="noStrike" cap="none" spc="0" baseline="0">
                <a:solidFill>
                  <a:srgbClr val="838787"/>
                </a:solidFill>
                <a:uFillTx/>
                <a:latin typeface="Avenir Next Medium"/>
                <a:ea typeface="Avenir Next Medium"/>
                <a:cs typeface="Avenir Next Medium"/>
                <a:sym typeface="Avenir Next Medium"/>
              </a:defRPr>
            </a:lvl9pPr>
          </a:lstStyle>
          <a:p>
            <a:pPr hangingPunct="1"/>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EXPLORATION PROFESSIONNELLE</a:t>
            </a:r>
          </a:p>
        </p:txBody>
      </p:sp>
      <p:pic>
        <p:nvPicPr>
          <p:cNvPr id="2056" name="Picture 8">
            <a:extLst>
              <a:ext uri="{FF2B5EF4-FFF2-40B4-BE49-F238E27FC236}">
                <a16:creationId xmlns:a16="http://schemas.microsoft.com/office/drawing/2014/main" id="{B4CA979C-4CF1-4FD4-AD66-52AD074E65E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7299"/>
          <a:stretch/>
        </p:blipFill>
        <p:spPr bwMode="auto">
          <a:xfrm>
            <a:off x="3263008" y="3657988"/>
            <a:ext cx="15412740" cy="9540000"/>
          </a:xfrm>
          <a:prstGeom prst="rect">
            <a:avLst/>
          </a:prstGeom>
          <a:noFill/>
          <a:extLst>
            <a:ext uri="{909E8E84-426E-40DD-AFC4-6F175D3DCCD1}">
              <a14:hiddenFill xmlns:a14="http://schemas.microsoft.com/office/drawing/2010/main">
                <a:solidFill>
                  <a:srgbClr val="FFFFFF"/>
                </a:solidFill>
              </a14:hiddenFill>
            </a:ext>
          </a:extLst>
        </p:spPr>
      </p:pic>
      <p:sp>
        <p:nvSpPr>
          <p:cNvPr id="259" name="Ici votre texte"/>
          <p:cNvSpPr txBox="1">
            <a:spLocks noGrp="1"/>
          </p:cNvSpPr>
          <p:nvPr>
            <p:ph type="body" idx="4294967295"/>
          </p:nvPr>
        </p:nvSpPr>
        <p:spPr>
          <a:xfrm>
            <a:off x="2614936" y="7811344"/>
            <a:ext cx="22859999" cy="5904656"/>
          </a:xfrm>
          <a:prstGeom prst="rect">
            <a:avLst/>
          </a:prstGeom>
        </p:spPr>
        <p:txBody>
          <a:bodyPr>
            <a:normAutofit/>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lang="fr-FR" b="1" dirty="0"/>
              <a:t> </a:t>
            </a:r>
            <a:endParaRPr lang="fr-FR" dirty="0"/>
          </a:p>
          <a:p>
            <a:endParaRPr lang="fr-FR" dirty="0"/>
          </a:p>
          <a:p>
            <a:endParaRPr lang="fr-FR" dirty="0"/>
          </a:p>
          <a:p>
            <a:pPr algn="ctr"/>
            <a:endParaRPr lang="fr-FR" dirty="0"/>
          </a:p>
          <a:p>
            <a:pPr algn="ctr"/>
            <a:endParaRPr lang="fr-FR" dirty="0"/>
          </a:p>
          <a:p>
            <a:pPr algn="ctr"/>
            <a:r>
              <a:rPr lang="fr-FR" sz="8800" dirty="0">
                <a:solidFill>
                  <a:srgbClr val="FFFFFF"/>
                </a:solidFill>
                <a:latin typeface="Arial" panose="020B0604020202020204" pitchFamily="34" charset="0"/>
                <a:cs typeface="Arial" panose="020B0604020202020204" pitchFamily="34" charset="0"/>
              </a:rPr>
              <a:t>To </a:t>
            </a:r>
            <a:r>
              <a:rPr lang="fr-FR" sz="8800" dirty="0" err="1">
                <a:solidFill>
                  <a:srgbClr val="FFFFFF"/>
                </a:solidFill>
                <a:latin typeface="Arial" panose="020B0604020202020204" pitchFamily="34" charset="0"/>
                <a:cs typeface="Arial" panose="020B0604020202020204" pitchFamily="34" charset="0"/>
              </a:rPr>
              <a:t>be</a:t>
            </a:r>
            <a:r>
              <a:rPr lang="fr-FR" sz="8800" dirty="0">
                <a:solidFill>
                  <a:srgbClr val="FFFFFF"/>
                </a:solidFill>
                <a:latin typeface="Arial" panose="020B0604020202020204" pitchFamily="34" charset="0"/>
                <a:cs typeface="Arial" panose="020B0604020202020204" pitchFamily="34" charset="0"/>
              </a:rPr>
              <a:t> </a:t>
            </a:r>
            <a:r>
              <a:rPr lang="fr-FR" sz="8800" dirty="0" err="1">
                <a:solidFill>
                  <a:srgbClr val="FFFFFF"/>
                </a:solidFill>
                <a:latin typeface="Arial" panose="020B0604020202020204" pitchFamily="34" charset="0"/>
                <a:cs typeface="Arial" panose="020B0604020202020204" pitchFamily="34" charset="0"/>
              </a:rPr>
              <a:t>continued</a:t>
            </a:r>
            <a:r>
              <a:rPr lang="fr-FR" sz="8800" dirty="0">
                <a:solidFill>
                  <a:srgbClr val="FFFFFF"/>
                </a:solidFill>
                <a:latin typeface="Arial" panose="020B0604020202020204" pitchFamily="34" charset="0"/>
                <a:cs typeface="Arial" panose="020B0604020202020204" pitchFamily="34" charset="0"/>
              </a:rPr>
              <a:t>…</a:t>
            </a:r>
          </a:p>
        </p:txBody>
      </p:sp>
      <p:pic>
        <p:nvPicPr>
          <p:cNvPr id="7" name="Imag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256900710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Bilan clôturé en SEPTEMBRE 2019"/>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OBJECTIF DU BILAN</a:t>
            </a:r>
            <a:endParaRPr b="1" dirty="0">
              <a:solidFill>
                <a:srgbClr val="3DA6B3"/>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173" name="Le bilan de compétence doit permettre au bénéficiaire de concrétiser ses acquis professionnels, mettre à plat ses compétences, identifier ses intérêts et motivations dans le but de construire un projet professionnel réaliste.…"/>
          <p:cNvSpPr txBox="1">
            <a:spLocks noGrp="1"/>
          </p:cNvSpPr>
          <p:nvPr>
            <p:ph type="body" idx="1"/>
          </p:nvPr>
        </p:nvSpPr>
        <p:spPr>
          <a:xfrm>
            <a:off x="762000" y="2270571"/>
            <a:ext cx="22860000" cy="9238358"/>
          </a:xfrm>
          <a:prstGeom prst="rect">
            <a:avLst/>
          </a:prstGeom>
        </p:spPr>
        <p:txBody>
          <a:bodyPr>
            <a:normAutofit lnSpcReduction="10000"/>
          </a:bodyPr>
          <a:lstStyle/>
          <a:p>
            <a:pPr marL="0" indent="0" defTabSz="627379">
              <a:lnSpc>
                <a:spcPct val="120000"/>
              </a:lnSpc>
              <a:spcBef>
                <a:spcPts val="2900"/>
              </a:spcBef>
              <a:buNone/>
              <a:defRPr sz="3648">
                <a:solidFill>
                  <a:srgbClr val="000000"/>
                </a:solidFill>
                <a:latin typeface="Avenir Next"/>
                <a:ea typeface="Avenir Next"/>
                <a:cs typeface="Avenir Next"/>
                <a:sym typeface="Avenir Next"/>
              </a:defRPr>
            </a:pP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Le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bilan</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de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compétence</a:t>
            </a:r>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doit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permettre</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au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bénéficiaire</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de </a:t>
            </a:r>
            <a:r>
              <a:rPr lang="fr-FR" dirty="0">
                <a:solidFill>
                  <a:srgbClr val="E5C445"/>
                </a:solidFill>
                <a:latin typeface="Arial" panose="020B0604020202020204" pitchFamily="34" charset="0"/>
                <a:ea typeface="Helvetica Neue Light" panose="02000403000000020004" pitchFamily="2" charset="0"/>
                <a:cs typeface="Arial" panose="020B0604020202020204" pitchFamily="34" charset="0"/>
              </a:rPr>
              <a:t>: </a:t>
            </a:r>
          </a:p>
          <a:p>
            <a:pPr marL="0" indent="0" defTabSz="627379">
              <a:lnSpc>
                <a:spcPct val="120000"/>
              </a:lnSpc>
              <a:spcBef>
                <a:spcPts val="2900"/>
              </a:spcBef>
              <a:buNone/>
              <a:defRPr sz="3648">
                <a:solidFill>
                  <a:srgbClr val="000000"/>
                </a:solidFill>
                <a:latin typeface="Avenir Next"/>
                <a:ea typeface="Avenir Next"/>
                <a:cs typeface="Avenir Next"/>
                <a:sym typeface="Avenir Next"/>
              </a:defRPr>
            </a:pPr>
            <a:r>
              <a:rPr lang="fr-FR" sz="3648" dirty="0">
                <a:solidFill>
                  <a:srgbClr val="575454"/>
                </a:solidFill>
                <a:latin typeface="Arial" panose="020B0604020202020204" pitchFamily="34" charset="0"/>
                <a:ea typeface="Helvetica Neue Light" panose="02000403000000020004" pitchFamily="2" charset="0"/>
                <a:cs typeface="Arial" panose="020B0604020202020204" pitchFamily="34" charset="0"/>
                <a:sym typeface="Avenir Next"/>
              </a:rPr>
              <a:t>Construire un projet professionnel en cohérence avec ses compétences, capacités, potentiels et aspirations et en pertinence avec la réalité de l’environnement socio-économique.</a:t>
            </a:r>
          </a:p>
          <a:p>
            <a:pPr marL="482600" indent="-482600" defTabSz="627379">
              <a:lnSpc>
                <a:spcPct val="120000"/>
              </a:lnSpc>
              <a:spcBef>
                <a:spcPts val="2900"/>
              </a:spcBef>
              <a:defRPr sz="3648">
                <a:solidFill>
                  <a:srgbClr val="000000"/>
                </a:solidFill>
                <a:latin typeface="Avenir Next"/>
                <a:ea typeface="Avenir Next"/>
                <a:cs typeface="Avenir Next"/>
                <a:sym typeface="Avenir Next"/>
              </a:defRPr>
            </a:pPr>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pPr marL="482600" indent="-482600" defTabSz="627379">
              <a:lnSpc>
                <a:spcPct val="120000"/>
              </a:lnSpc>
              <a:spcBef>
                <a:spcPts val="2900"/>
              </a:spcBef>
              <a:defRPr sz="3648">
                <a:solidFill>
                  <a:srgbClr val="000000"/>
                </a:solidFill>
                <a:latin typeface="Avenir Next"/>
                <a:ea typeface="Avenir Next"/>
                <a:cs typeface="Avenir Next"/>
                <a:sym typeface="Avenir Next"/>
              </a:defRPr>
            </a:pPr>
            <a:endPar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pPr marL="0" indent="0" defTabSz="627379">
              <a:lnSpc>
                <a:spcPct val="120000"/>
              </a:lnSpc>
              <a:spcBef>
                <a:spcPts val="2900"/>
              </a:spcBef>
              <a:buNone/>
              <a:defRPr sz="3648">
                <a:solidFill>
                  <a:srgbClr val="000000"/>
                </a:solidFill>
                <a:latin typeface="Avenir Next"/>
                <a:ea typeface="Avenir Next"/>
                <a:cs typeface="Avenir Next"/>
                <a:sym typeface="Avenir Next"/>
              </a:defRPr>
            </a:pP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La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synthèse</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du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bilan</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reprend</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les points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essentiels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 </a:t>
            </a:r>
            <a:endPar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endParaRPr>
          </a:p>
          <a:p>
            <a:pPr defTabSz="627379">
              <a:lnSpc>
                <a:spcPct val="120000"/>
              </a:lnSpc>
              <a:spcBef>
                <a:spcPts val="2900"/>
              </a:spcBef>
              <a:buClr>
                <a:srgbClr val="3DA6B3"/>
              </a:buClr>
              <a:buFont typeface="Wingdings" panose="05000000000000000000" pitchFamily="2" charset="2"/>
              <a:buChar char="ü"/>
              <a:defRPr sz="3648">
                <a:solidFill>
                  <a:srgbClr val="000000"/>
                </a:solidFill>
                <a:latin typeface="Avenir Next"/>
                <a:ea typeface="Avenir Next"/>
                <a:cs typeface="Avenir Next"/>
                <a:sym typeface="Avenir Next"/>
              </a:defRPr>
            </a:pP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Bilan de l’itinéraire et des compétences</a:t>
            </a:r>
          </a:p>
          <a:p>
            <a:pPr defTabSz="627379">
              <a:lnSpc>
                <a:spcPct val="120000"/>
              </a:lnSpc>
              <a:spcBef>
                <a:spcPts val="2900"/>
              </a:spcBef>
              <a:buClr>
                <a:srgbClr val="3DA6B3"/>
              </a:buClr>
              <a:buFont typeface="Wingdings" panose="05000000000000000000" pitchFamily="2" charset="2"/>
              <a:buChar char="ü"/>
              <a:defRPr sz="3648">
                <a:solidFill>
                  <a:srgbClr val="000000"/>
                </a:solidFill>
                <a:latin typeface="Avenir Next"/>
                <a:ea typeface="Avenir Next"/>
                <a:cs typeface="Avenir Next"/>
                <a:sym typeface="Avenir Next"/>
              </a:defRPr>
            </a:pP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Bilan des qualités et repérage des centres d’intérêts</a:t>
            </a:r>
          </a:p>
          <a:p>
            <a:pPr defTabSz="627379">
              <a:lnSpc>
                <a:spcPct val="120000"/>
              </a:lnSpc>
              <a:spcBef>
                <a:spcPts val="2900"/>
              </a:spcBef>
              <a:buClr>
                <a:srgbClr val="3DA6B3"/>
              </a:buClr>
              <a:buFont typeface="Wingdings" panose="05000000000000000000" pitchFamily="2" charset="2"/>
              <a:buChar char="ü"/>
              <a:defRPr sz="3648">
                <a:solidFill>
                  <a:srgbClr val="000000"/>
                </a:solidFill>
                <a:latin typeface="Avenir Next"/>
                <a:ea typeface="Avenir Next"/>
                <a:cs typeface="Avenir Next"/>
                <a:sym typeface="Avenir Next"/>
              </a:defRPr>
            </a:pP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Valeurs</a:t>
            </a:r>
          </a:p>
          <a:p>
            <a:pPr defTabSz="627379">
              <a:lnSpc>
                <a:spcPct val="120000"/>
              </a:lnSpc>
              <a:spcBef>
                <a:spcPts val="2900"/>
              </a:spcBef>
              <a:buClr>
                <a:srgbClr val="3DA6B3"/>
              </a:buClr>
              <a:buFont typeface="Wingdings" panose="05000000000000000000" pitchFamily="2" charset="2"/>
              <a:buChar char="ü"/>
              <a:defRPr sz="3648">
                <a:solidFill>
                  <a:srgbClr val="000000"/>
                </a:solidFill>
                <a:latin typeface="Avenir Next"/>
                <a:ea typeface="Avenir Next"/>
                <a:cs typeface="Avenir Next"/>
                <a:sym typeface="Avenir Next"/>
              </a:defRPr>
            </a:pP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Exploration Professionnelle</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a:p>
            <a:pPr marL="0" indent="0" defTabSz="341680">
              <a:lnSpc>
                <a:spcPct val="120000"/>
              </a:lnSpc>
              <a:spcBef>
                <a:spcPts val="0"/>
              </a:spcBef>
              <a:buClrTx/>
              <a:buSzTx/>
              <a:buFontTx/>
              <a:buNone/>
              <a:defRPr sz="3648">
                <a:solidFill>
                  <a:srgbClr val="000000"/>
                </a:solidFill>
                <a:latin typeface="Avenir Next"/>
                <a:ea typeface="Avenir Next"/>
                <a:cs typeface="Avenir Next"/>
                <a:sym typeface="Avenir Next"/>
              </a:defRPr>
            </a:pPr>
            <a:endParaRPr dirty="0"/>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5" name="CONTEXTE DU BILAN"/>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CONTEXTE DU BILAN</a:t>
            </a:r>
          </a:p>
        </p:txBody>
      </p:sp>
      <p:sp>
        <p:nvSpPr>
          <p:cNvPr id="176" name="Ici votre texte"/>
          <p:cNvSpPr txBox="1">
            <a:spLocks noGrp="1"/>
          </p:cNvSpPr>
          <p:nvPr>
            <p:ph type="body" sz="half" idx="1"/>
          </p:nvPr>
        </p:nvSpPr>
        <p:spPr>
          <a:xfrm>
            <a:off x="762000" y="3860800"/>
            <a:ext cx="22860000" cy="4432003"/>
          </a:xfrm>
          <a:prstGeom prst="rect">
            <a:avLst/>
          </a:prstGeom>
        </p:spPr>
        <p:txBody>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votre</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texte</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177" name="Souvenez vous pour quoi vous êtes venu ? Quelles attentes aviez-vous ?"/>
          <p:cNvSpPr txBox="1"/>
          <p:nvPr/>
        </p:nvSpPr>
        <p:spPr>
          <a:xfrm>
            <a:off x="815898" y="2175549"/>
            <a:ext cx="21541153" cy="7797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P</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ourquoi</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j’ai décidé de réaliser un bilan de compétences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Quelles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attentes</a:t>
            </a:r>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avais-je</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p>
        </p:txBody>
      </p:sp>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Parallélogramme 3">
            <a:extLst>
              <a:ext uri="{FF2B5EF4-FFF2-40B4-BE49-F238E27FC236}">
                <a16:creationId xmlns:a16="http://schemas.microsoft.com/office/drawing/2014/main" id="{FA97DC95-908D-4F03-B500-36DE53FE019F}"/>
              </a:ext>
            </a:extLst>
          </p:cNvPr>
          <p:cNvSpPr/>
          <p:nvPr/>
        </p:nvSpPr>
        <p:spPr>
          <a:xfrm>
            <a:off x="17232560" y="12723"/>
            <a:ext cx="7610200" cy="13703277"/>
          </a:xfrm>
          <a:prstGeom prst="parallelogram">
            <a:avLst/>
          </a:prstGeom>
          <a:solidFill>
            <a:srgbClr val="3DA6B3">
              <a:alpha val="55000"/>
            </a:srgb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80000"/>
              </a:lnSpc>
              <a:spcBef>
                <a:spcPts val="0"/>
              </a:spcBef>
              <a:spcAft>
                <a:spcPts val="0"/>
              </a:spcAft>
              <a:buClrTx/>
              <a:buSzTx/>
              <a:buFontTx/>
              <a:buNone/>
              <a:tabLst/>
            </a:pPr>
            <a:endParaRPr kumimoji="0" lang="fr-FR" sz="4000" b="0" i="0" u="none" strike="noStrike" cap="all" spc="0" normalizeH="0" baseline="0">
              <a:ln>
                <a:noFill/>
              </a:ln>
              <a:solidFill>
                <a:srgbClr val="FFFFFF"/>
              </a:solidFill>
              <a:effectLst/>
              <a:uFillTx/>
              <a:latin typeface="+mn-lt"/>
              <a:ea typeface="+mn-ea"/>
              <a:cs typeface="+mn-cs"/>
              <a:sym typeface="DIN Condensed"/>
            </a:endParaRPr>
          </a:p>
        </p:txBody>
      </p:sp>
      <p:sp>
        <p:nvSpPr>
          <p:cNvPr id="169" name="Introduction"/>
          <p:cNvSpPr txBox="1">
            <a:spLocks noGrp="1"/>
          </p:cNvSpPr>
          <p:nvPr>
            <p:ph type="title" idx="4294967295"/>
          </p:nvPr>
        </p:nvSpPr>
        <p:spPr>
          <a:xfrm>
            <a:off x="526704" y="3977680"/>
            <a:ext cx="16921880" cy="6350000"/>
          </a:xfrm>
          <a:prstGeom prst="rect">
            <a:avLst/>
          </a:prstGeom>
        </p:spPr>
        <p:txBody>
          <a:bodyPr>
            <a:normAutofit/>
          </a:bodyPr>
          <a:lstStyle>
            <a:lvl1pPr>
              <a:defRPr sz="20000"/>
            </a:lvl1pPr>
          </a:lstStyle>
          <a:p>
            <a:pPr algn="ctr"/>
            <a:r>
              <a:rPr lang="fr-FR" sz="12000" dirty="0">
                <a:solidFill>
                  <a:srgbClr val="3DA6B3"/>
                </a:solidFill>
                <a:latin typeface="Arial" panose="020B0604020202020204" pitchFamily="34" charset="0"/>
                <a:cs typeface="Arial" panose="020B0604020202020204" pitchFamily="34" charset="0"/>
              </a:rPr>
              <a:t>BILAN DE L’ITINERAIRE</a:t>
            </a:r>
            <a:endParaRPr sz="12000" dirty="0">
              <a:solidFill>
                <a:srgbClr val="3DA6B3"/>
              </a:solidFill>
              <a:latin typeface="Arial" panose="020B0604020202020204" pitchFamily="34" charset="0"/>
              <a:cs typeface="Arial" panose="020B0604020202020204" pitchFamily="34" charset="0"/>
            </a:endParaRP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333" y="10399688"/>
            <a:ext cx="6281909" cy="2219608"/>
          </a:xfrm>
          <a:prstGeom prst="rect">
            <a:avLst/>
          </a:prstGeom>
        </p:spPr>
      </p:pic>
    </p:spTree>
    <p:custDataLst>
      <p:tags r:id="rId1"/>
    </p:custDataLst>
    <p:extLst>
      <p:ext uri="{BB962C8B-B14F-4D97-AF65-F5344CB8AC3E}">
        <p14:creationId xmlns:p14="http://schemas.microsoft.com/office/powerpoint/2010/main" val="49575291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RECONSTITUTION DU PARCOURS PROFESSIONNEL"/>
          <p:cNvSpPr txBox="1">
            <a:spLocks noGrp="1"/>
          </p:cNvSpPr>
          <p:nvPr>
            <p:ph type="body" idx="13"/>
          </p:nvPr>
        </p:nvSpPr>
        <p:spPr>
          <a:xfrm>
            <a:off x="762000" y="724210"/>
            <a:ext cx="20955000" cy="545790"/>
          </a:xfrm>
          <a:prstGeom prst="rect">
            <a:avLst/>
          </a:prstGeom>
        </p:spPr>
        <p:txBody>
          <a:bodyPr/>
          <a:lstStyle/>
          <a:p>
            <a:r>
              <a:rP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RECONSTITUTION DU PARCOURS PROFESSIONNEL</a:t>
            </a:r>
          </a:p>
        </p:txBody>
      </p:sp>
      <p:sp>
        <p:nvSpPr>
          <p:cNvPr id="186" name="Ic votre texte"/>
          <p:cNvSpPr txBox="1">
            <a:spLocks noGrp="1"/>
          </p:cNvSpPr>
          <p:nvPr>
            <p:ph type="body" sz="half" idx="4294967295"/>
          </p:nvPr>
        </p:nvSpPr>
        <p:spPr>
          <a:xfrm>
            <a:off x="762000" y="3721099"/>
            <a:ext cx="22860000" cy="4826794"/>
          </a:xfrm>
          <a:prstGeom prst="rect">
            <a:avLst/>
          </a:prstGeom>
        </p:spPr>
        <p:txBody>
          <a:bodyPr/>
          <a:lstStyle>
            <a:lvl1pPr marL="0" indent="0" defTabSz="449580">
              <a:spcBef>
                <a:spcPts val="0"/>
              </a:spcBef>
              <a:buClrTx/>
              <a:buSzTx/>
              <a:buFontTx/>
              <a:buNone/>
              <a:defRPr>
                <a:solidFill>
                  <a:srgbClr val="000000"/>
                </a:solidFill>
                <a:latin typeface="Avenir Next"/>
                <a:ea typeface="Avenir Next"/>
                <a:cs typeface="Avenir Next"/>
                <a:sym typeface="Avenir Next"/>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i</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votre</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texte</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187" name="En quelques lignes, que diriez-vous de ce parcours ?"/>
          <p:cNvSpPr txBox="1"/>
          <p:nvPr/>
        </p:nvSpPr>
        <p:spPr>
          <a:xfrm>
            <a:off x="815898" y="2175549"/>
            <a:ext cx="21446577" cy="779701"/>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En</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quelques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lignes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qu</a:t>
            </a:r>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’est-ce que je dis </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de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ce</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3DA6B3"/>
                </a:solidFill>
                <a:latin typeface="Arial" panose="020B0604020202020204" pitchFamily="34" charset="0"/>
                <a:ea typeface="Helvetica Neue Light" panose="02000403000000020004" pitchFamily="2" charset="0"/>
                <a:cs typeface="Arial" panose="020B0604020202020204" pitchFamily="34" charset="0"/>
              </a:rPr>
              <a:t>parcours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r>
              <a:rPr lang="fr-FR" dirty="0">
                <a:solidFill>
                  <a:srgbClr val="3DA6B3"/>
                </a:solidFill>
                <a:latin typeface="Arial" panose="020B0604020202020204" pitchFamily="34" charset="0"/>
                <a:ea typeface="Helvetica Neue Light" panose="02000403000000020004" pitchFamily="2" charset="0"/>
                <a:cs typeface="Arial" panose="020B0604020202020204" pitchFamily="34" charset="0"/>
              </a:rPr>
              <a:t> (courbes de vie / parcours)</a:t>
            </a:r>
            <a:r>
              <a:rPr dirty="0">
                <a:solidFill>
                  <a:srgbClr val="3DA6B3"/>
                </a:solidFill>
                <a:latin typeface="Arial" panose="020B0604020202020204" pitchFamily="34" charset="0"/>
                <a:ea typeface="Helvetica Neue Light" panose="02000403000000020004" pitchFamily="2" charset="0"/>
                <a:cs typeface="Arial" panose="020B0604020202020204" pitchFamily="34" charset="0"/>
              </a:rPr>
              <a:t> </a:t>
            </a:r>
          </a:p>
        </p:txBody>
      </p:sp>
      <p:pic>
        <p:nvPicPr>
          <p:cNvPr id="7" name="Imag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ortefeuille de compétences appréciées"/>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Portefeuille de compétences appréciées</a:t>
            </a:r>
          </a:p>
        </p:txBody>
      </p:sp>
      <p:sp>
        <p:nvSpPr>
          <p:cNvPr id="190" name="À partir des professionnelles et extra-professionnelles, une liste des principaux acquis et compétences a pu être établie."/>
          <p:cNvSpPr txBox="1"/>
          <p:nvPr/>
        </p:nvSpPr>
        <p:spPr>
          <a:xfrm>
            <a:off x="889559" y="2279561"/>
            <a:ext cx="19857323" cy="1456809"/>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À</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partir</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des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réalisations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et extra-</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identification des compétences qui font BOOM-BOOM : </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p>
        </p:txBody>
      </p:sp>
      <p:sp>
        <p:nvSpPr>
          <p:cNvPr id="191" name="Rectangle"/>
          <p:cNvSpPr/>
          <p:nvPr/>
        </p:nvSpPr>
        <p:spPr>
          <a:xfrm>
            <a:off x="1701800" y="4990082"/>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192" name="Rectangle"/>
          <p:cNvSpPr/>
          <p:nvPr/>
        </p:nvSpPr>
        <p:spPr>
          <a:xfrm>
            <a:off x="13665200" y="4953000"/>
            <a:ext cx="8916690" cy="6836470"/>
          </a:xfrm>
          <a:prstGeom prst="rect">
            <a:avLst/>
          </a:prstGeom>
          <a:solidFill>
            <a:srgbClr val="93C01F">
              <a:alpha val="68000"/>
            </a:srgbClr>
          </a:solidFill>
          <a:ln w="12700">
            <a:no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575454"/>
              </a:solidFill>
              <a:latin typeface="Arial" panose="020B0604020202020204" pitchFamily="34" charset="0"/>
              <a:cs typeface="Arial" panose="020B0604020202020204" pitchFamily="34" charset="0"/>
            </a:endParaRPr>
          </a:p>
        </p:txBody>
      </p:sp>
      <p:sp>
        <p:nvSpPr>
          <p:cNvPr id="193" name="COMPETENCES TECHNIQUES"/>
          <p:cNvSpPr txBox="1"/>
          <p:nvPr/>
        </p:nvSpPr>
        <p:spPr>
          <a:xfrm>
            <a:off x="14280232" y="5424760"/>
            <a:ext cx="7808941" cy="564257"/>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ctr">
              <a:spcBef>
                <a:spcPts val="1000"/>
              </a:spcBef>
              <a:defRPr>
                <a:solidFill>
                  <a:srgbClr val="FFFFFF"/>
                </a:solidFill>
              </a:defRPr>
            </a:lvl1pPr>
          </a:lstStyle>
          <a:p>
            <a:r>
              <a:rPr b="1" dirty="0">
                <a:latin typeface="Arial" panose="020B0604020202020204" pitchFamily="34" charset="0"/>
                <a:cs typeface="Arial" panose="020B0604020202020204" pitchFamily="34" charset="0"/>
              </a:rPr>
              <a:t>COMPETENCES TECHNIQUES</a:t>
            </a:r>
            <a:endParaRPr lang="fr-FR" b="1" dirty="0">
              <a:latin typeface="Arial" panose="020B0604020202020204" pitchFamily="34" charset="0"/>
              <a:cs typeface="Arial" panose="020B0604020202020204" pitchFamily="34" charset="0"/>
            </a:endParaRPr>
          </a:p>
        </p:txBody>
      </p:sp>
      <p:sp>
        <p:nvSpPr>
          <p:cNvPr id="194" name="COMPETENCES RELATIONNELLES"/>
          <p:cNvSpPr txBox="1"/>
          <p:nvPr/>
        </p:nvSpPr>
        <p:spPr>
          <a:xfrm>
            <a:off x="2829506" y="5429647"/>
            <a:ext cx="6665286" cy="564257"/>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nchor="ctr">
            <a:spAutoFit/>
          </a:bodyPr>
          <a:lstStyle>
            <a:lvl1pPr>
              <a:defRPr>
                <a:solidFill>
                  <a:srgbClr val="FFFFFF"/>
                </a:solidFill>
              </a:defRPr>
            </a:lvl1pPr>
          </a:lstStyle>
          <a:p>
            <a:r>
              <a:rPr b="1" dirty="0">
                <a:latin typeface="Arial" panose="020B0604020202020204" pitchFamily="34" charset="0"/>
                <a:ea typeface="Helvetica Neue Light" panose="02000403000000020004" pitchFamily="2" charset="0"/>
                <a:cs typeface="Arial" panose="020B0604020202020204" pitchFamily="34" charset="0"/>
              </a:rPr>
              <a:t>COMPETENCES RELATIONNELLES</a:t>
            </a:r>
          </a:p>
        </p:txBody>
      </p:sp>
      <p:sp>
        <p:nvSpPr>
          <p:cNvPr id="195" name="Ici vos compétences"/>
          <p:cNvSpPr txBox="1"/>
          <p:nvPr/>
        </p:nvSpPr>
        <p:spPr>
          <a:xfrm>
            <a:off x="1743559" y="7822034"/>
            <a:ext cx="8833172"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compétences</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196" name="Ici vos compétences"/>
          <p:cNvSpPr txBox="1"/>
          <p:nvPr/>
        </p:nvSpPr>
        <p:spPr>
          <a:xfrm>
            <a:off x="13645492" y="8050634"/>
            <a:ext cx="8956105"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compétences</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ortefeuille de compétences appréciées"/>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Portefeuille de compétences appréciées</a:t>
            </a:r>
          </a:p>
        </p:txBody>
      </p:sp>
      <p:sp>
        <p:nvSpPr>
          <p:cNvPr id="190" name="À partir des professionnelles et extra-professionnelles, une liste des principaux acquis et compétences a pu être établie."/>
          <p:cNvSpPr txBox="1"/>
          <p:nvPr/>
        </p:nvSpPr>
        <p:spPr>
          <a:xfrm>
            <a:off x="889559" y="2279561"/>
            <a:ext cx="19857323" cy="1456809"/>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À</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partir</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des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réalisations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et extra-</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identification des compétences qui font BOOM-BOOM : </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p>
        </p:txBody>
      </p:sp>
      <p:sp>
        <p:nvSpPr>
          <p:cNvPr id="191" name="Rectangle"/>
          <p:cNvSpPr/>
          <p:nvPr/>
        </p:nvSpPr>
        <p:spPr>
          <a:xfrm>
            <a:off x="1701800" y="4990082"/>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p>
        </p:txBody>
      </p:sp>
      <p:sp>
        <p:nvSpPr>
          <p:cNvPr id="192" name="Rectangle"/>
          <p:cNvSpPr/>
          <p:nvPr/>
        </p:nvSpPr>
        <p:spPr>
          <a:xfrm>
            <a:off x="13665200" y="4953000"/>
            <a:ext cx="8916690" cy="6836470"/>
          </a:xfrm>
          <a:prstGeom prst="rect">
            <a:avLst/>
          </a:prstGeom>
          <a:solidFill>
            <a:srgbClr val="93C01F">
              <a:alpha val="68000"/>
            </a:srgbClr>
          </a:solidFill>
          <a:ln w="12700">
            <a:no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575454"/>
              </a:solidFill>
              <a:latin typeface="Arial" panose="020B0604020202020204" pitchFamily="34" charset="0"/>
              <a:cs typeface="Arial" panose="020B0604020202020204" pitchFamily="34" charset="0"/>
            </a:endParaRPr>
          </a:p>
        </p:txBody>
      </p:sp>
      <p:sp>
        <p:nvSpPr>
          <p:cNvPr id="195" name="Ici vos compétences"/>
          <p:cNvSpPr txBox="1"/>
          <p:nvPr/>
        </p:nvSpPr>
        <p:spPr>
          <a:xfrm>
            <a:off x="1743559" y="7822034"/>
            <a:ext cx="8833172" cy="6412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a:solidFill>
                  <a:srgbClr val="575454"/>
                </a:solidFill>
                <a:latin typeface="Arial" panose="020B0604020202020204" pitchFamily="34" charset="0"/>
                <a:ea typeface="Helvetica Neue Light" panose="02000403000000020004" pitchFamily="2" charset="0"/>
                <a:cs typeface="Arial" panose="020B0604020202020204" pitchFamily="34" charset="0"/>
              </a:rPr>
              <a:t>Ici vos compétences</a:t>
            </a:r>
          </a:p>
        </p:txBody>
      </p:sp>
      <p:sp>
        <p:nvSpPr>
          <p:cNvPr id="196" name="Ici vos compétences"/>
          <p:cNvSpPr txBox="1"/>
          <p:nvPr/>
        </p:nvSpPr>
        <p:spPr>
          <a:xfrm>
            <a:off x="13645492" y="8050634"/>
            <a:ext cx="8956105" cy="641201"/>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a:solidFill>
                  <a:srgbClr val="575454"/>
                </a:solidFill>
                <a:latin typeface="Arial" panose="020B0604020202020204" pitchFamily="34" charset="0"/>
                <a:ea typeface="Helvetica Neue Light" panose="02000403000000020004" pitchFamily="2" charset="0"/>
                <a:cs typeface="Arial" panose="020B0604020202020204" pitchFamily="34" charset="0"/>
              </a:rPr>
              <a:t>Ici vos compétences</a:t>
            </a:r>
          </a:p>
        </p:txBody>
      </p:sp>
      <p:sp>
        <p:nvSpPr>
          <p:cNvPr id="3" name="COMPETENCES RELATIONNELLES">
            <a:extLst>
              <a:ext uri="{FF2B5EF4-FFF2-40B4-BE49-F238E27FC236}">
                <a16:creationId xmlns:a16="http://schemas.microsoft.com/office/drawing/2014/main" id="{F22686DF-A408-4537-B730-472B6630431A}"/>
              </a:ext>
            </a:extLst>
          </p:cNvPr>
          <p:cNvSpPr txBox="1"/>
          <p:nvPr/>
        </p:nvSpPr>
        <p:spPr>
          <a:xfrm>
            <a:off x="1701800" y="5424760"/>
            <a:ext cx="8537858" cy="56425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defRPr>
                <a:solidFill>
                  <a:srgbClr val="FFFFFF"/>
                </a:solidFill>
              </a:defRPr>
            </a:lvl1pPr>
          </a:lstStyle>
          <a:p>
            <a:pPr algn="ctr">
              <a:spcBef>
                <a:spcPts val="1000"/>
              </a:spcBef>
            </a:pPr>
            <a:r>
              <a:rPr b="1" dirty="0"/>
              <a:t>COMPETENCES</a:t>
            </a:r>
            <a:r>
              <a:rPr lang="fr-FR" b="1" dirty="0"/>
              <a:t> STRATEGIQUES </a:t>
            </a:r>
          </a:p>
        </p:txBody>
      </p:sp>
      <p:sp>
        <p:nvSpPr>
          <p:cNvPr id="4" name="COMPETENCES TECHNIQUES">
            <a:extLst>
              <a:ext uri="{FF2B5EF4-FFF2-40B4-BE49-F238E27FC236}">
                <a16:creationId xmlns:a16="http://schemas.microsoft.com/office/drawing/2014/main" id="{84D2A6B7-F1BF-4F1B-8F17-44D04948E6FF}"/>
              </a:ext>
            </a:extLst>
          </p:cNvPr>
          <p:cNvSpPr txBox="1"/>
          <p:nvPr/>
        </p:nvSpPr>
        <p:spPr>
          <a:xfrm>
            <a:off x="14352240" y="5424760"/>
            <a:ext cx="7810543" cy="56425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ctr">
              <a:spcBef>
                <a:spcPts val="1000"/>
              </a:spcBef>
              <a:defRPr>
                <a:solidFill>
                  <a:srgbClr val="FFFFFF"/>
                </a:solidFill>
              </a:defRPr>
            </a:lvl1pPr>
          </a:lstStyle>
          <a:p>
            <a:r>
              <a:rPr lang="fr-FR" b="1" dirty="0"/>
              <a:t>COMPETENCES ORGANISATIONNELLES</a:t>
            </a:r>
          </a:p>
        </p:txBody>
      </p:sp>
      <p:pic>
        <p:nvPicPr>
          <p:cNvPr id="5" name="Image 4">
            <a:extLst>
              <a:ext uri="{FF2B5EF4-FFF2-40B4-BE49-F238E27FC236}">
                <a16:creationId xmlns:a16="http://schemas.microsoft.com/office/drawing/2014/main" id="{2925F025-F18F-443C-B284-6AD804A4BCB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44928" y="255010"/>
            <a:ext cx="2842275" cy="938399"/>
          </a:xfrm>
          <a:prstGeom prst="rect">
            <a:avLst/>
          </a:prstGeom>
          <a:noFill/>
          <a:ln>
            <a:noFill/>
          </a:ln>
        </p:spPr>
      </p:pic>
      <p:pic>
        <p:nvPicPr>
          <p:cNvPr id="11" name="Imag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278634601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ortefeuille de compétences appréciées"/>
          <p:cNvSpPr txBox="1">
            <a:spLocks noGrp="1"/>
          </p:cNvSpPr>
          <p:nvPr>
            <p:ph type="body" idx="13"/>
          </p:nvPr>
        </p:nvSpPr>
        <p:spPr>
          <a:xfrm>
            <a:off x="762000" y="724210"/>
            <a:ext cx="20955000" cy="545790"/>
          </a:xfrm>
          <a:prstGeom prst="rect">
            <a:avLst/>
          </a:prstGeom>
        </p:spPr>
        <p:txBody>
          <a:bodyPr/>
          <a:lstStyle/>
          <a:p>
            <a:r>
              <a:rPr lang="fr-FR" b="1" dirty="0">
                <a:solidFill>
                  <a:srgbClr val="3DA6B3"/>
                </a:solidFill>
                <a:latin typeface="Arial" panose="020B0604020202020204" pitchFamily="34" charset="0"/>
                <a:ea typeface="Helvetica Neue Light" panose="02000403000000020004" pitchFamily="2" charset="0"/>
                <a:cs typeface="Arial" panose="020B0604020202020204" pitchFamily="34" charset="0"/>
              </a:rPr>
              <a:t>Portefeuille de compétences appréciées</a:t>
            </a:r>
          </a:p>
        </p:txBody>
      </p:sp>
      <p:sp>
        <p:nvSpPr>
          <p:cNvPr id="190" name="À partir des professionnelles et extra-professionnelles, une liste des principaux acquis et compétences a pu être établie."/>
          <p:cNvSpPr txBox="1"/>
          <p:nvPr/>
        </p:nvSpPr>
        <p:spPr>
          <a:xfrm>
            <a:off x="889559" y="2279561"/>
            <a:ext cx="19857323" cy="1456809"/>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defTabSz="449580">
              <a:spcBef>
                <a:spcPts val="0"/>
              </a:spcBef>
              <a:defRPr sz="4400">
                <a:solidFill>
                  <a:srgbClr val="3FA5DA"/>
                </a:solidFill>
                <a:latin typeface="Avenir Next"/>
                <a:ea typeface="Avenir Next"/>
                <a:cs typeface="Avenir Next"/>
                <a:sym typeface="Avenir Next"/>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À</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partir</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des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réalisations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et extra-</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professionnelles</a:t>
            </a:r>
            <a:r>
              <a:rPr lang="fr-FR" dirty="0">
                <a:solidFill>
                  <a:srgbClr val="575454"/>
                </a:solidFill>
                <a:latin typeface="Arial" panose="020B0604020202020204" pitchFamily="34" charset="0"/>
                <a:ea typeface="Helvetica Neue Light" panose="02000403000000020004" pitchFamily="2" charset="0"/>
                <a:cs typeface="Arial" panose="020B0604020202020204" pitchFamily="34" charset="0"/>
              </a:rPr>
              <a:t>, identification des compétences qui font BOOM-BOOM : </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p>
        </p:txBody>
      </p:sp>
      <p:sp>
        <p:nvSpPr>
          <p:cNvPr id="191" name="Rectangle"/>
          <p:cNvSpPr/>
          <p:nvPr/>
        </p:nvSpPr>
        <p:spPr>
          <a:xfrm>
            <a:off x="1701800" y="4990082"/>
            <a:ext cx="8916690" cy="6836470"/>
          </a:xfrm>
          <a:prstGeom prst="rect">
            <a:avLst/>
          </a:prstGeom>
          <a:solidFill>
            <a:srgbClr val="93C01F">
              <a:alpha val="68000"/>
            </a:srgbClr>
          </a:solidFill>
          <a:ln w="12700">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3DA6B3"/>
              </a:solidFill>
            </a:endParaRPr>
          </a:p>
        </p:txBody>
      </p:sp>
      <p:sp>
        <p:nvSpPr>
          <p:cNvPr id="192" name="Rectangle"/>
          <p:cNvSpPr/>
          <p:nvPr/>
        </p:nvSpPr>
        <p:spPr>
          <a:xfrm>
            <a:off x="13665200" y="4990082"/>
            <a:ext cx="8916690" cy="6836470"/>
          </a:xfrm>
          <a:prstGeom prst="rect">
            <a:avLst/>
          </a:prstGeom>
          <a:solidFill>
            <a:srgbClr val="93C01F">
              <a:alpha val="68000"/>
            </a:srgbClr>
          </a:solidFill>
          <a:ln w="12700">
            <a:noFill/>
            <a:miter lim="400000"/>
          </a:ln>
        </p:spPr>
        <p:txBody>
          <a:bodyPr lIns="50800" tIns="50800" rIns="50800" bIns="50800" anchor="ctr"/>
          <a:lstStyle/>
          <a:p>
            <a:pPr algn="ctr">
              <a:lnSpc>
                <a:spcPct val="80000"/>
              </a:lnSpc>
              <a:spcBef>
                <a:spcPts val="0"/>
              </a:spcBef>
              <a:defRPr sz="4000" cap="all">
                <a:solidFill>
                  <a:srgbClr val="FFFFFF"/>
                </a:solidFill>
                <a:latin typeface="+mn-lt"/>
                <a:ea typeface="+mn-ea"/>
                <a:cs typeface="+mn-cs"/>
                <a:sym typeface="DIN Condensed"/>
              </a:defRPr>
            </a:pPr>
            <a:endParaRPr>
              <a:solidFill>
                <a:srgbClr val="575454"/>
              </a:solidFill>
              <a:latin typeface="Arial" panose="020B0604020202020204" pitchFamily="34" charset="0"/>
              <a:cs typeface="Arial" panose="020B0604020202020204" pitchFamily="34" charset="0"/>
            </a:endParaRPr>
          </a:p>
        </p:txBody>
      </p:sp>
      <p:sp>
        <p:nvSpPr>
          <p:cNvPr id="195" name="Ici vos compétences"/>
          <p:cNvSpPr txBox="1"/>
          <p:nvPr/>
        </p:nvSpPr>
        <p:spPr>
          <a:xfrm>
            <a:off x="1743559" y="7822034"/>
            <a:ext cx="8833172"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Ici</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vos</a:t>
            </a:r>
            <a:r>
              <a:rPr dirty="0">
                <a:solidFill>
                  <a:srgbClr val="575454"/>
                </a:solidFill>
                <a:latin typeface="Arial" panose="020B0604020202020204" pitchFamily="34" charset="0"/>
                <a:ea typeface="Helvetica Neue Light" panose="02000403000000020004" pitchFamily="2" charset="0"/>
                <a:cs typeface="Arial" panose="020B0604020202020204" pitchFamily="34" charset="0"/>
              </a:rPr>
              <a:t> </a:t>
            </a:r>
            <a:r>
              <a:rPr dirty="0" err="1">
                <a:solidFill>
                  <a:srgbClr val="575454"/>
                </a:solidFill>
                <a:latin typeface="Arial" panose="020B0604020202020204" pitchFamily="34" charset="0"/>
                <a:ea typeface="Helvetica Neue Light" panose="02000403000000020004" pitchFamily="2" charset="0"/>
                <a:cs typeface="Arial" panose="020B0604020202020204" pitchFamily="34" charset="0"/>
              </a:rPr>
              <a:t>compétences</a:t>
            </a:r>
            <a:endParaRPr dirty="0">
              <a:solidFill>
                <a:srgbClr val="575454"/>
              </a:solidFill>
              <a:latin typeface="Arial" panose="020B0604020202020204" pitchFamily="34" charset="0"/>
              <a:ea typeface="Helvetica Neue Light" panose="02000403000000020004" pitchFamily="2" charset="0"/>
              <a:cs typeface="Arial" panose="020B0604020202020204" pitchFamily="34" charset="0"/>
            </a:endParaRPr>
          </a:p>
        </p:txBody>
      </p:sp>
      <p:sp>
        <p:nvSpPr>
          <p:cNvPr id="196" name="Ici vos compétences"/>
          <p:cNvSpPr txBox="1"/>
          <p:nvPr/>
        </p:nvSpPr>
        <p:spPr>
          <a:xfrm>
            <a:off x="13645492" y="8050634"/>
            <a:ext cx="8956105" cy="641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spAutoFit/>
          </a:bodyPr>
          <a:lstStyle>
            <a:lvl1pPr marL="228600" indent="-228600" algn="just" defTabSz="449580">
              <a:spcBef>
                <a:spcPts val="400"/>
              </a:spcBef>
              <a:buSzPct val="100000"/>
              <a:buChar char="•"/>
              <a:defRPr sz="3500">
                <a:solidFill>
                  <a:srgbClr val="FFFFFF"/>
                </a:solidFill>
              </a:defRPr>
            </a:lvl1pPr>
          </a:lstStyle>
          <a:p>
            <a:r>
              <a:rPr>
                <a:solidFill>
                  <a:srgbClr val="575454"/>
                </a:solidFill>
                <a:latin typeface="Arial" panose="020B0604020202020204" pitchFamily="34" charset="0"/>
                <a:ea typeface="Helvetica Neue Light" panose="02000403000000020004" pitchFamily="2" charset="0"/>
                <a:cs typeface="Arial" panose="020B0604020202020204" pitchFamily="34" charset="0"/>
              </a:rPr>
              <a:t>Ici vos compétences</a:t>
            </a:r>
          </a:p>
        </p:txBody>
      </p:sp>
      <p:sp>
        <p:nvSpPr>
          <p:cNvPr id="4" name="COMPETENCES TECHNIQUES">
            <a:extLst>
              <a:ext uri="{FF2B5EF4-FFF2-40B4-BE49-F238E27FC236}">
                <a16:creationId xmlns:a16="http://schemas.microsoft.com/office/drawing/2014/main" id="{84D2A6B7-F1BF-4F1B-8F17-44D04948E6FF}"/>
              </a:ext>
            </a:extLst>
          </p:cNvPr>
          <p:cNvSpPr txBox="1"/>
          <p:nvPr/>
        </p:nvSpPr>
        <p:spPr>
          <a:xfrm>
            <a:off x="14856296" y="5415806"/>
            <a:ext cx="7306487" cy="1154162"/>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algn="ctr">
              <a:spcBef>
                <a:spcPts val="1000"/>
              </a:spcBef>
              <a:defRPr>
                <a:solidFill>
                  <a:srgbClr val="FFFFFF"/>
                </a:solidFill>
              </a:defRPr>
            </a:lvl1pPr>
          </a:lstStyle>
          <a:p>
            <a:r>
              <a:rPr lang="fr-FR" b="1" dirty="0"/>
              <a:t>COMPETENCES MANAGEMENT </a:t>
            </a:r>
          </a:p>
          <a:p>
            <a:r>
              <a:rPr lang="fr-FR" dirty="0"/>
              <a:t>                                                   </a:t>
            </a:r>
            <a:endParaRPr dirty="0"/>
          </a:p>
        </p:txBody>
      </p:sp>
      <p:sp>
        <p:nvSpPr>
          <p:cNvPr id="7" name="COMPETENCES RELATIONNELLES">
            <a:extLst>
              <a:ext uri="{FF2B5EF4-FFF2-40B4-BE49-F238E27FC236}">
                <a16:creationId xmlns:a16="http://schemas.microsoft.com/office/drawing/2014/main" id="{19D1E4A7-38B6-4FDF-95F7-14E01EABF439}"/>
              </a:ext>
            </a:extLst>
          </p:cNvPr>
          <p:cNvSpPr txBox="1"/>
          <p:nvPr/>
        </p:nvSpPr>
        <p:spPr>
          <a:xfrm>
            <a:off x="1701800" y="5343798"/>
            <a:ext cx="8537858" cy="1154162"/>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defRPr>
                <a:solidFill>
                  <a:srgbClr val="FFFFFF"/>
                </a:solidFill>
              </a:defRPr>
            </a:lvl1pPr>
          </a:lstStyle>
          <a:p>
            <a:pPr algn="ctr">
              <a:spcBef>
                <a:spcPts val="1000"/>
              </a:spcBef>
            </a:pPr>
            <a:r>
              <a:rPr b="1" dirty="0"/>
              <a:t>COMPETENCES</a:t>
            </a:r>
            <a:r>
              <a:rPr lang="fr-FR" b="1" dirty="0"/>
              <a:t> COMMERCIALES </a:t>
            </a:r>
          </a:p>
          <a:p>
            <a:pPr algn="ctr">
              <a:spcBef>
                <a:spcPts val="1000"/>
              </a:spcBef>
            </a:pPr>
            <a:r>
              <a:rPr lang="fr-FR" b="1" dirty="0"/>
              <a:t>(Communication)                   </a:t>
            </a:r>
            <a:r>
              <a:rPr b="1" dirty="0"/>
              <a:t> </a:t>
            </a:r>
          </a:p>
        </p:txBody>
      </p:sp>
      <p:pic>
        <p:nvPicPr>
          <p:cNvPr id="11" name="Imag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90827" y="57652"/>
            <a:ext cx="3431173" cy="1212348"/>
          </a:xfrm>
          <a:prstGeom prst="rect">
            <a:avLst/>
          </a:prstGeom>
        </p:spPr>
      </p:pic>
    </p:spTree>
    <p:custDataLst>
      <p:tags r:id="rId1"/>
    </p:custDataLst>
    <p:extLst>
      <p:ext uri="{BB962C8B-B14F-4D97-AF65-F5344CB8AC3E}">
        <p14:creationId xmlns:p14="http://schemas.microsoft.com/office/powerpoint/2010/main" val="4204215331"/>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New_Template7">
  <a:themeElements>
    <a:clrScheme name="New_Template7">
      <a:dk1>
        <a:srgbClr val="222222"/>
      </a:dk1>
      <a:lt1>
        <a:srgbClr val="838787"/>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80000"/>
          </a:lnSpc>
          <a:spcBef>
            <a:spcPts val="0"/>
          </a:spcBef>
          <a:spcAft>
            <a:spcPts val="0"/>
          </a:spcAft>
          <a:buClrTx/>
          <a:buSzTx/>
          <a:buFontTx/>
          <a:buNone/>
          <a:tabLst/>
          <a:defRPr kumimoji="0" sz="4000" b="0" i="0" u="none" strike="noStrike" cap="all" spc="0" normalizeH="0" baseline="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7">
  <a:themeElements>
    <a:clrScheme name="New_Template7">
      <a:dk1>
        <a:srgbClr val="000000"/>
      </a:dk1>
      <a:lt1>
        <a:srgbClr val="FFFFFF"/>
      </a:lt1>
      <a:dk2>
        <a:srgbClr val="222222"/>
      </a:dk2>
      <a:lt2>
        <a:srgbClr val="A6AAA9"/>
      </a:lt2>
      <a:accent1>
        <a:srgbClr val="34A5DA"/>
      </a:accent1>
      <a:accent2>
        <a:srgbClr val="3F969A"/>
      </a:accent2>
      <a:accent3>
        <a:srgbClr val="8ABE5E"/>
      </a:accent3>
      <a:accent4>
        <a:srgbClr val="FDCB56"/>
      </a:accent4>
      <a:accent5>
        <a:srgbClr val="E42832"/>
      </a:accent5>
      <a:accent6>
        <a:srgbClr val="C52060"/>
      </a:accent6>
      <a:hlink>
        <a:srgbClr val="0000FF"/>
      </a:hlink>
      <a:folHlink>
        <a:srgbClr val="FF00FF"/>
      </a:folHlink>
    </a:clrScheme>
    <a:fontScheme name="New_Template7">
      <a:majorFont>
        <a:latin typeface="DIN Condensed"/>
        <a:ea typeface="DIN Condensed"/>
        <a:cs typeface="DIN Condensed"/>
      </a:majorFont>
      <a:minorFont>
        <a:latin typeface="DIN Condensed"/>
        <a:ea typeface="DIN Condensed"/>
        <a:cs typeface="DIN Condensed"/>
      </a:minorFont>
    </a:fontScheme>
    <a:fmtScheme name="New_Templat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80000"/>
          </a:lnSpc>
          <a:spcBef>
            <a:spcPts val="0"/>
          </a:spcBef>
          <a:spcAft>
            <a:spcPts val="0"/>
          </a:spcAft>
          <a:buClrTx/>
          <a:buSzTx/>
          <a:buFontTx/>
          <a:buNone/>
          <a:tabLst/>
          <a:defRPr kumimoji="0" sz="4000" b="0" i="0" u="none" strike="noStrike" cap="all" spc="0" normalizeH="0" baseline="0">
            <a:ln>
              <a:noFill/>
            </a:ln>
            <a:solidFill>
              <a:srgbClr val="FFFFFF"/>
            </a:solidFill>
            <a:effectLst/>
            <a:uFillTx/>
            <a:latin typeface="+mn-lt"/>
            <a:ea typeface="+mn-ea"/>
            <a:cs typeface="+mn-cs"/>
            <a:sym typeface="DIN Condensed"/>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825500" rtl="0" fontAlgn="auto" latinLnBrk="0" hangingPunct="0">
          <a:lnSpc>
            <a:spcPct val="100000"/>
          </a:lnSpc>
          <a:spcBef>
            <a:spcPts val="3400"/>
          </a:spcBef>
          <a:spcAft>
            <a:spcPts val="0"/>
          </a:spcAft>
          <a:buClrTx/>
          <a:buSzTx/>
          <a:buFontTx/>
          <a:buNone/>
          <a:tabLst/>
          <a:defRPr kumimoji="0" sz="3000" b="0" i="0" u="none" strike="noStrike" cap="none" spc="0" normalizeH="0" baseline="0">
            <a:ln>
              <a:noFill/>
            </a:ln>
            <a:solidFill>
              <a:srgbClr val="838787"/>
            </a:solidFill>
            <a:effectLst/>
            <a:uFillTx/>
            <a:latin typeface="Avenir Next Medium"/>
            <a:ea typeface="Avenir Next Medium"/>
            <a:cs typeface="Avenir Next Medium"/>
            <a:sym typeface="Avenir Next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1640</TotalTime>
  <Words>688</Words>
  <Application>Microsoft Office PowerPoint</Application>
  <PresentationFormat>Personnalisé</PresentationFormat>
  <Paragraphs>155</Paragraphs>
  <Slides>24</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24</vt:i4>
      </vt:variant>
    </vt:vector>
  </HeadingPairs>
  <TitlesOfParts>
    <vt:vector size="34" baseType="lpstr">
      <vt:lpstr>Arial</vt:lpstr>
      <vt:lpstr>Avenir Next</vt:lpstr>
      <vt:lpstr>Avenir Next Medium</vt:lpstr>
      <vt:lpstr>DIN Alternate</vt:lpstr>
      <vt:lpstr>DIN Condensed</vt:lpstr>
      <vt:lpstr>Helvetica</vt:lpstr>
      <vt:lpstr>Helvetica Neue</vt:lpstr>
      <vt:lpstr>Helvetica Neue Light</vt:lpstr>
      <vt:lpstr>Wingdings</vt:lpstr>
      <vt:lpstr>New_Template7</vt:lpstr>
      <vt:lpstr>Présentation PowerPoint</vt:lpstr>
      <vt:lpstr>Introduction</vt:lpstr>
      <vt:lpstr>Présentation PowerPoint</vt:lpstr>
      <vt:lpstr>Présentation PowerPoint</vt:lpstr>
      <vt:lpstr>BILAN DE L’ITINERAIRE</vt:lpstr>
      <vt:lpstr>Présentation PowerPoint</vt:lpstr>
      <vt:lpstr>Présentation PowerPoint</vt:lpstr>
      <vt:lpstr>Présentation PowerPoint</vt:lpstr>
      <vt:lpstr>Présentation PowerPoint</vt:lpstr>
      <vt:lpstr>BILAN DES QUALITES ET REPERAGE DES CENTRES D’INTERET</vt:lpstr>
      <vt:lpstr>Présentation PowerPoint</vt:lpstr>
      <vt:lpstr>Présentation PowerPoint</vt:lpstr>
      <vt:lpstr>Présentation PowerPoint</vt:lpstr>
      <vt:lpstr>Présentation PowerPoint</vt:lpstr>
      <vt:lpstr>Mes valeurs</vt:lpstr>
      <vt:lpstr>Présentation PowerPoint</vt:lpstr>
      <vt:lpstr>EXPLORATION PROFESSIONNELLE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VOTRE NOM</dc:title>
  <dc:creator>Fanny</dc:creator>
  <cp:lastModifiedBy>Fanny DESTAERKE</cp:lastModifiedBy>
  <cp:revision>60</cp:revision>
  <dcterms:created xsi:type="dcterms:W3CDTF">2019-12-09T13:54:12Z</dcterms:created>
  <dcterms:modified xsi:type="dcterms:W3CDTF">2020-12-09T20:56:12Z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FE28BC1C-4CC8-4601-BE81-3CB52D60DA88</vt:lpwstr>
  </property>
  <property fmtid="{D5CDD505-2E9C-101B-9397-08002B2CF9AE}" pid="3" name="ArticulatePath">
    <vt:lpwstr>Synthèse_bilan</vt:lpwstr>
  </property>
</Properties>
</file>