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charts/chart1.xml" ContentType="application/vnd.openxmlformats-officedocument.drawingml.chart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85" r:id="rId6"/>
    <p:sldId id="262" r:id="rId7"/>
    <p:sldId id="297" r:id="rId8"/>
    <p:sldId id="263" r:id="rId9"/>
    <p:sldId id="286" r:id="rId10"/>
    <p:sldId id="287" r:id="rId11"/>
    <p:sldId id="284" r:id="rId12"/>
    <p:sldId id="288" r:id="rId13"/>
    <p:sldId id="265" r:id="rId14"/>
    <p:sldId id="266" r:id="rId15"/>
    <p:sldId id="276" r:id="rId16"/>
    <p:sldId id="267" r:id="rId17"/>
    <p:sldId id="289" r:id="rId18"/>
    <p:sldId id="269" r:id="rId19"/>
    <p:sldId id="290" r:id="rId20"/>
    <p:sldId id="271" r:id="rId21"/>
    <p:sldId id="291" r:id="rId22"/>
    <p:sldId id="273" r:id="rId23"/>
    <p:sldId id="277" r:id="rId24"/>
    <p:sldId id="292" r:id="rId25"/>
    <p:sldId id="293" r:id="rId26"/>
    <p:sldId id="294" r:id="rId27"/>
    <p:sldId id="295" r:id="rId28"/>
    <p:sldId id="296" r:id="rId29"/>
    <p:sldId id="298" r:id="rId30"/>
    <p:sldId id="299" r:id="rId31"/>
    <p:sldId id="300" r:id="rId32"/>
    <p:sldId id="283" r:id="rId33"/>
  </p:sldIdLst>
  <p:sldSz cx="24384000" cy="13716000"/>
  <p:notesSz cx="6858000" cy="9144000"/>
  <p:custDataLst>
    <p:tags r:id="rId35"/>
  </p:custDataLst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34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0" algn="l" defTabSz="825500" rtl="0" fontAlgn="auto" latinLnBrk="0" hangingPunct="0">
      <a:lnSpc>
        <a:spcPct val="100000"/>
      </a:lnSpc>
      <a:spcBef>
        <a:spcPts val="34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0" algn="l" defTabSz="825500" rtl="0" fontAlgn="auto" latinLnBrk="0" hangingPunct="0">
      <a:lnSpc>
        <a:spcPct val="100000"/>
      </a:lnSpc>
      <a:spcBef>
        <a:spcPts val="34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0" algn="l" defTabSz="825500" rtl="0" fontAlgn="auto" latinLnBrk="0" hangingPunct="0">
      <a:lnSpc>
        <a:spcPct val="100000"/>
      </a:lnSpc>
      <a:spcBef>
        <a:spcPts val="34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0" algn="l" defTabSz="825500" rtl="0" fontAlgn="auto" latinLnBrk="0" hangingPunct="0">
      <a:lnSpc>
        <a:spcPct val="100000"/>
      </a:lnSpc>
      <a:spcBef>
        <a:spcPts val="34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0" algn="l" defTabSz="825500" rtl="0" fontAlgn="auto" latinLnBrk="0" hangingPunct="0">
      <a:lnSpc>
        <a:spcPct val="100000"/>
      </a:lnSpc>
      <a:spcBef>
        <a:spcPts val="34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0" algn="l" defTabSz="825500" rtl="0" fontAlgn="auto" latinLnBrk="0" hangingPunct="0">
      <a:lnSpc>
        <a:spcPct val="100000"/>
      </a:lnSpc>
      <a:spcBef>
        <a:spcPts val="34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0" algn="l" defTabSz="825500" rtl="0" fontAlgn="auto" latinLnBrk="0" hangingPunct="0">
      <a:lnSpc>
        <a:spcPct val="100000"/>
      </a:lnSpc>
      <a:spcBef>
        <a:spcPts val="34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0" algn="l" defTabSz="825500" rtl="0" fontAlgn="auto" latinLnBrk="0" hangingPunct="0">
      <a:lnSpc>
        <a:spcPct val="100000"/>
      </a:lnSpc>
      <a:spcBef>
        <a:spcPts val="34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A6B3"/>
    <a:srgbClr val="93C01F"/>
    <a:srgbClr val="FF9300"/>
    <a:srgbClr val="E5C445"/>
    <a:srgbClr val="FF7F00"/>
    <a:srgbClr val="FFFFFF"/>
    <a:srgbClr val="575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222222"/>
              </a:solidFill>
              <a:prstDash val="solid"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 snapToObjects="1">
      <p:cViewPr varScale="1">
        <p:scale>
          <a:sx n="33" d="100"/>
          <a:sy n="33" d="100"/>
        </p:scale>
        <p:origin x="672" y="60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ravail%20Sandrine\ORICA\Bilan%20de%20comp&#233;tences\2-Investigation%20Personnalit&#233;\Sc&#233;narios\Sc&#233;nario%2011%20-%20La%20roue%20des%20valeurs\LA%20ROUE%20DES%20VALEU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'Roue des valeurs'!$E$5</c:f>
              <c:strCache>
                <c:ptCount val="1"/>
                <c:pt idx="0">
                  <c:v>SELECTION</c:v>
                </c:pt>
              </c:strCache>
            </c:strRef>
          </c:tx>
          <c:dPt>
            <c:idx val="0"/>
            <c:bubble3D val="0"/>
            <c:spPr>
              <a:solidFill>
                <a:srgbClr val="4472C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A2-4B85-B138-B85938CBD2DE}"/>
              </c:ext>
            </c:extLst>
          </c:dPt>
          <c:dPt>
            <c:idx val="1"/>
            <c:bubble3D val="0"/>
            <c:spPr>
              <a:solidFill>
                <a:srgbClr val="ED7D3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A2-4B85-B138-B85938CBD2DE}"/>
              </c:ext>
            </c:extLst>
          </c:dPt>
          <c:dPt>
            <c:idx val="2"/>
            <c:bubble3D val="0"/>
            <c:spPr>
              <a:solidFill>
                <a:srgbClr val="A5A5A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A2-4B85-B138-B85938CBD2DE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A2-4B85-B138-B85938CBD2DE}"/>
              </c:ext>
            </c:extLst>
          </c:dPt>
          <c:dPt>
            <c:idx val="4"/>
            <c:bubble3D val="0"/>
            <c:spPr>
              <a:solidFill>
                <a:srgbClr val="5B9BD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A2-4B85-B138-B85938CBD2DE}"/>
              </c:ext>
            </c:extLst>
          </c:dPt>
          <c:dPt>
            <c:idx val="5"/>
            <c:bubble3D val="0"/>
            <c:spPr>
              <a:solidFill>
                <a:srgbClr val="70AD4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A2-4B85-B138-B85938CBD2DE}"/>
              </c:ext>
            </c:extLst>
          </c:dPt>
          <c:dPt>
            <c:idx val="6"/>
            <c:bubble3D val="0"/>
            <c:spPr>
              <a:solidFill>
                <a:srgbClr val="7C9CD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2A2-4B85-B138-B85938CBD2DE}"/>
              </c:ext>
            </c:extLst>
          </c:dPt>
          <c:dPt>
            <c:idx val="7"/>
            <c:bubble3D val="0"/>
            <c:spPr>
              <a:solidFill>
                <a:srgbClr val="F2A46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72A2-4B85-B138-B85938CBD2DE}"/>
              </c:ext>
            </c:extLst>
          </c:dPt>
          <c:dPt>
            <c:idx val="8"/>
            <c:bubble3D val="0"/>
            <c:spPr>
              <a:solidFill>
                <a:srgbClr val="C0C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72A2-4B85-B138-B85938CBD2DE}"/>
              </c:ext>
            </c:extLst>
          </c:dPt>
          <c:dPt>
            <c:idx val="9"/>
            <c:bubble3D val="0"/>
            <c:spPr>
              <a:solidFill>
                <a:srgbClr val="FFD34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72A2-4B85-B138-B85938CBD2DE}"/>
              </c:ext>
            </c:extLst>
          </c:dPt>
          <c:cat>
            <c:strRef>
              <c:f>'Roue des valeurs'!$D$6:$D$15</c:f>
              <c:strCache>
                <c:ptCount val="10"/>
                <c:pt idx="0">
                  <c:v>COOPERATION</c:v>
                </c:pt>
                <c:pt idx="1">
                  <c:v>PRAGMATISME</c:v>
                </c:pt>
                <c:pt idx="2">
                  <c:v>HONNETETE</c:v>
                </c:pt>
                <c:pt idx="3">
                  <c:v>SOUTIEN</c:v>
                </c:pt>
                <c:pt idx="4">
                  <c:v>RECONNAISSANCE</c:v>
                </c:pt>
                <c:pt idx="5">
                  <c:v>TRAVAIL EQUIPE</c:v>
                </c:pt>
                <c:pt idx="6">
                  <c:v>GENEROSITE</c:v>
                </c:pt>
                <c:pt idx="7">
                  <c:v>FAMILLE</c:v>
                </c:pt>
                <c:pt idx="8">
                  <c:v>SINCERITE</c:v>
                </c:pt>
                <c:pt idx="9">
                  <c:v>BEAUTE</c:v>
                </c:pt>
              </c:strCache>
            </c:strRef>
          </c:cat>
          <c:val>
            <c:numRef>
              <c:f>'Roue des valeurs'!$E$6:$E$15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72A2-4B85-B138-B85938CBD2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1"/>
  </c:chart>
  <c:spPr>
    <a:solidFill>
      <a:srgbClr val="FFFFFF"/>
    </a:solidFill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4" name="Shape 16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141206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re et sous-titr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gne"/>
          <p:cNvSpPr/>
          <p:nvPr/>
        </p:nvSpPr>
        <p:spPr>
          <a:xfrm flipV="1">
            <a:off x="762000" y="8635632"/>
            <a:ext cx="22859999" cy="369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" name="Texte du titre"/>
          <p:cNvSpPr txBox="1">
            <a:spLocks noGrp="1"/>
          </p:cNvSpPr>
          <p:nvPr>
            <p:ph type="title"/>
          </p:nvPr>
        </p:nvSpPr>
        <p:spPr>
          <a:xfrm>
            <a:off x="762000" y="9042400"/>
            <a:ext cx="22860000" cy="381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30300"/>
            </a:lvl1pPr>
          </a:lstStyle>
          <a:p>
            <a:r>
              <a:t>Texte du titre</a:t>
            </a:r>
          </a:p>
        </p:txBody>
      </p:sp>
      <p:sp>
        <p:nvSpPr>
          <p:cNvPr id="1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62000" y="5994400"/>
            <a:ext cx="22860000" cy="25400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063199" y="609600"/>
            <a:ext cx="553196" cy="635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 photos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Image"/>
          <p:cNvSpPr>
            <a:spLocks noGrp="1"/>
          </p:cNvSpPr>
          <p:nvPr>
            <p:ph type="pic" sz="half" idx="13"/>
          </p:nvPr>
        </p:nvSpPr>
        <p:spPr>
          <a:xfrm>
            <a:off x="12192000" y="-177800"/>
            <a:ext cx="12192000" cy="7162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2" name="Image"/>
          <p:cNvSpPr>
            <a:spLocks noGrp="1"/>
          </p:cNvSpPr>
          <p:nvPr>
            <p:ph type="pic" sz="half" idx="14"/>
          </p:nvPr>
        </p:nvSpPr>
        <p:spPr>
          <a:xfrm>
            <a:off x="12192000" y="6451600"/>
            <a:ext cx="12192000" cy="829733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3" name="Image"/>
          <p:cNvSpPr>
            <a:spLocks noGrp="1"/>
          </p:cNvSpPr>
          <p:nvPr>
            <p:ph type="pic" idx="15"/>
          </p:nvPr>
        </p:nvSpPr>
        <p:spPr>
          <a:xfrm>
            <a:off x="-190500" y="0"/>
            <a:ext cx="12428272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Légende"/>
          <p:cNvSpPr/>
          <p:nvPr/>
        </p:nvSpPr>
        <p:spPr>
          <a:xfrm>
            <a:off x="876300" y="3314700"/>
            <a:ext cx="22631400" cy="7317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9" y="0"/>
                </a:moveTo>
                <a:cubicBezTo>
                  <a:pt x="54" y="0"/>
                  <a:pt x="0" y="165"/>
                  <a:pt x="0" y="369"/>
                </a:cubicBezTo>
                <a:lnTo>
                  <a:pt x="0" y="19013"/>
                </a:lnTo>
                <a:cubicBezTo>
                  <a:pt x="0" y="19217"/>
                  <a:pt x="54" y="19382"/>
                  <a:pt x="119" y="19382"/>
                </a:cubicBezTo>
                <a:lnTo>
                  <a:pt x="18186" y="19382"/>
                </a:lnTo>
                <a:lnTo>
                  <a:pt x="18717" y="21600"/>
                </a:lnTo>
                <a:lnTo>
                  <a:pt x="19247" y="19382"/>
                </a:lnTo>
                <a:lnTo>
                  <a:pt x="21481" y="19382"/>
                </a:lnTo>
                <a:cubicBezTo>
                  <a:pt x="21546" y="19382"/>
                  <a:pt x="21600" y="19217"/>
                  <a:pt x="21600" y="19013"/>
                </a:cubicBezTo>
                <a:lnTo>
                  <a:pt x="21600" y="369"/>
                </a:lnTo>
                <a:cubicBezTo>
                  <a:pt x="21600" y="165"/>
                  <a:pt x="21546" y="0"/>
                  <a:pt x="21481" y="0"/>
                </a:cubicBezTo>
                <a:lnTo>
                  <a:pt x="119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122" name="Saisissez une citation ici."/>
          <p:cNvSpPr txBox="1">
            <a:spLocks noGrp="1"/>
          </p:cNvSpPr>
          <p:nvPr>
            <p:ph type="body" sz="quarter" idx="13"/>
          </p:nvPr>
        </p:nvSpPr>
        <p:spPr>
          <a:xfrm>
            <a:off x="1676400" y="4089400"/>
            <a:ext cx="21056600" cy="1805946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34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Saisissez une citation ici.</a:t>
            </a:r>
          </a:p>
        </p:txBody>
      </p:sp>
      <p:sp>
        <p:nvSpPr>
          <p:cNvPr id="123" name="Gilles Allain"/>
          <p:cNvSpPr txBox="1">
            <a:spLocks noGrp="1"/>
          </p:cNvSpPr>
          <p:nvPr>
            <p:ph type="body" sz="quarter" idx="14"/>
          </p:nvPr>
        </p:nvSpPr>
        <p:spPr>
          <a:xfrm>
            <a:off x="762000" y="10953750"/>
            <a:ext cx="22860000" cy="120650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87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Gilles Allain</a:t>
            </a:r>
          </a:p>
        </p:txBody>
      </p:sp>
      <p:sp>
        <p:nvSpPr>
          <p:cNvPr id="124" name="Texte"/>
          <p:cNvSpPr txBox="1">
            <a:spLocks noGrp="1"/>
          </p:cNvSpPr>
          <p:nvPr>
            <p:ph type="body" sz="quarter" idx="15"/>
          </p:nvPr>
        </p:nvSpPr>
        <p:spPr>
          <a:xfrm>
            <a:off x="762000" y="635000"/>
            <a:ext cx="20955000" cy="6350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77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3600" cap="all" spc="18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Texte</a:t>
            </a:r>
          </a:p>
        </p:txBody>
      </p:sp>
      <p:sp>
        <p:nvSpPr>
          <p:cNvPr id="1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utre cita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aisissez une citation ici."/>
          <p:cNvSpPr txBox="1">
            <a:spLocks noGrp="1"/>
          </p:cNvSpPr>
          <p:nvPr>
            <p:ph type="body" sz="quarter" idx="13"/>
          </p:nvPr>
        </p:nvSpPr>
        <p:spPr>
          <a:xfrm>
            <a:off x="11049000" y="3721100"/>
            <a:ext cx="12573000" cy="3509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34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Saisissez une citation ici.</a:t>
            </a:r>
          </a:p>
        </p:txBody>
      </p:sp>
      <p:sp>
        <p:nvSpPr>
          <p:cNvPr id="133" name="Image"/>
          <p:cNvSpPr>
            <a:spLocks noGrp="1"/>
          </p:cNvSpPr>
          <p:nvPr>
            <p:ph type="pic" idx="14"/>
          </p:nvPr>
        </p:nvSpPr>
        <p:spPr>
          <a:xfrm>
            <a:off x="-190500" y="0"/>
            <a:ext cx="12428272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4" name="Gilles Allain"/>
          <p:cNvSpPr txBox="1">
            <a:spLocks noGrp="1"/>
          </p:cNvSpPr>
          <p:nvPr>
            <p:ph type="body" sz="quarter" idx="15"/>
          </p:nvPr>
        </p:nvSpPr>
        <p:spPr>
          <a:xfrm>
            <a:off x="11049000" y="10953750"/>
            <a:ext cx="12573000" cy="120650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647700">
              <a:spcBef>
                <a:spcPts val="0"/>
              </a:spcBef>
              <a:buClrTx/>
              <a:buSzTx/>
              <a:buFontTx/>
              <a:buNone/>
              <a:defRPr sz="87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r>
              <a:t>Gilles Allain</a:t>
            </a:r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Image"/>
          <p:cNvSpPr>
            <a:spLocks noGrp="1"/>
          </p:cNvSpPr>
          <p:nvPr>
            <p:ph type="pic" idx="13"/>
          </p:nvPr>
        </p:nvSpPr>
        <p:spPr>
          <a:xfrm>
            <a:off x="-38100" y="-1219200"/>
            <a:ext cx="24460200" cy="1614593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erg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erge - Au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Image"/>
          <p:cNvSpPr>
            <a:spLocks noGrp="1"/>
          </p:cNvSpPr>
          <p:nvPr>
            <p:ph type="pic" idx="13"/>
          </p:nvPr>
        </p:nvSpPr>
        <p:spPr>
          <a:xfrm>
            <a:off x="-38100" y="-1219200"/>
            <a:ext cx="24460200" cy="1614593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" name="Ligne"/>
          <p:cNvSpPr>
            <a:spLocks noGrp="1"/>
          </p:cNvSpPr>
          <p:nvPr>
            <p:ph type="body" sz="quarter" idx="14"/>
          </p:nvPr>
        </p:nvSpPr>
        <p:spPr>
          <a:xfrm flipV="1">
            <a:off x="762000" y="8635632"/>
            <a:ext cx="22859999" cy="369"/>
          </a:xfrm>
          <a:prstGeom prst="line">
            <a:avLst/>
          </a:prstGeom>
          <a:ln w="50800">
            <a:solidFill>
              <a:srgbClr val="A6AAA9"/>
            </a:solidFill>
          </a:ln>
        </p:spPr>
        <p:txBody>
          <a:bodyPr anchor="ctr">
            <a:noAutofit/>
          </a:bodyPr>
          <a:lstStyle/>
          <a:p>
            <a:pPr marL="0" indent="0" defTabSz="457200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" name="Texte du titre"/>
          <p:cNvSpPr txBox="1">
            <a:spLocks noGrp="1"/>
          </p:cNvSpPr>
          <p:nvPr>
            <p:ph type="title"/>
          </p:nvPr>
        </p:nvSpPr>
        <p:spPr>
          <a:xfrm>
            <a:off x="762000" y="9042400"/>
            <a:ext cx="22860000" cy="381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30300"/>
            </a:lvl1pPr>
          </a:lstStyle>
          <a:p>
            <a:r>
              <a:t>Texte du titre</a:t>
            </a:r>
          </a:p>
        </p:txBody>
      </p:sp>
      <p:sp>
        <p:nvSpPr>
          <p:cNvPr id="25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62000" y="5994400"/>
            <a:ext cx="22860000" cy="25400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6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063199" y="609600"/>
            <a:ext cx="553196" cy="635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utres 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gne"/>
          <p:cNvSpPr/>
          <p:nvPr/>
        </p:nvSpPr>
        <p:spPr>
          <a:xfrm flipV="1">
            <a:off x="762000" y="8635632"/>
            <a:ext cx="22859999" cy="369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" name="Texte du titre"/>
          <p:cNvSpPr txBox="1">
            <a:spLocks noGrp="1"/>
          </p:cNvSpPr>
          <p:nvPr>
            <p:ph type="title"/>
          </p:nvPr>
        </p:nvSpPr>
        <p:spPr>
          <a:xfrm>
            <a:off x="762000" y="9042400"/>
            <a:ext cx="22860000" cy="381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30300"/>
            </a:lvl1pPr>
          </a:lstStyle>
          <a:p>
            <a:r>
              <a:t>Texte du titre</a:t>
            </a:r>
          </a:p>
        </p:txBody>
      </p:sp>
      <p:sp>
        <p:nvSpPr>
          <p:cNvPr id="35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62000" y="5994400"/>
            <a:ext cx="22860000" cy="25400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6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013221" y="584200"/>
            <a:ext cx="553195" cy="635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igne"/>
          <p:cNvSpPr/>
          <p:nvPr/>
        </p:nvSpPr>
        <p:spPr>
          <a:xfrm flipV="1">
            <a:off x="11049000" y="8635798"/>
            <a:ext cx="12572997" cy="203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2" name="Image"/>
          <p:cNvSpPr>
            <a:spLocks noGrp="1"/>
          </p:cNvSpPr>
          <p:nvPr>
            <p:ph type="pic" idx="13"/>
          </p:nvPr>
        </p:nvSpPr>
        <p:spPr>
          <a:xfrm>
            <a:off x="-190500" y="0"/>
            <a:ext cx="12428272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3" name="Texte du titre"/>
          <p:cNvSpPr txBox="1">
            <a:spLocks noGrp="1"/>
          </p:cNvSpPr>
          <p:nvPr>
            <p:ph type="title"/>
          </p:nvPr>
        </p:nvSpPr>
        <p:spPr>
          <a:xfrm>
            <a:off x="11049000" y="9042400"/>
            <a:ext cx="12573000" cy="381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30300"/>
            </a:lvl1pPr>
          </a:lstStyle>
          <a:p>
            <a:r>
              <a:t>Texte du titre</a:t>
            </a:r>
          </a:p>
        </p:txBody>
      </p:sp>
      <p:sp>
        <p:nvSpPr>
          <p:cNvPr id="5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1049000" y="5994400"/>
            <a:ext cx="12573000" cy="25400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sz="77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063199" y="609600"/>
            <a:ext cx="553196" cy="635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e"/>
          <p:cNvSpPr txBox="1">
            <a:spLocks noGrp="1"/>
          </p:cNvSpPr>
          <p:nvPr>
            <p:ph type="body" sz="quarter" idx="13"/>
          </p:nvPr>
        </p:nvSpPr>
        <p:spPr>
          <a:xfrm>
            <a:off x="762000" y="635000"/>
            <a:ext cx="20955000" cy="6350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77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3600" cap="all" spc="18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Texte</a:t>
            </a:r>
          </a:p>
        </p:txBody>
      </p:sp>
      <p:sp>
        <p:nvSpPr>
          <p:cNvPr id="63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e"/>
          <p:cNvSpPr txBox="1">
            <a:spLocks noGrp="1"/>
          </p:cNvSpPr>
          <p:nvPr>
            <p:ph type="body" sz="quarter" idx="13"/>
          </p:nvPr>
        </p:nvSpPr>
        <p:spPr>
          <a:xfrm>
            <a:off x="762000" y="635000"/>
            <a:ext cx="20955000" cy="6350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77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3600" cap="all" spc="18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Texte</a:t>
            </a:r>
          </a:p>
        </p:txBody>
      </p:sp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 - Au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e"/>
          <p:cNvSpPr txBox="1">
            <a:spLocks noGrp="1"/>
          </p:cNvSpPr>
          <p:nvPr>
            <p:ph type="body" sz="quarter" idx="13"/>
          </p:nvPr>
        </p:nvSpPr>
        <p:spPr>
          <a:xfrm>
            <a:off x="762000" y="635000"/>
            <a:ext cx="20955000" cy="6350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77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3600" cap="all" spc="18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Texte</a:t>
            </a:r>
          </a:p>
        </p:txBody>
      </p:sp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83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e"/>
          <p:cNvSpPr txBox="1">
            <a:spLocks noGrp="1"/>
          </p:cNvSpPr>
          <p:nvPr>
            <p:ph type="body" sz="quarter" idx="13"/>
          </p:nvPr>
        </p:nvSpPr>
        <p:spPr>
          <a:xfrm>
            <a:off x="762000" y="635000"/>
            <a:ext cx="20955000" cy="6350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77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3600" cap="all" spc="18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Texte</a:t>
            </a:r>
          </a:p>
        </p:txBody>
      </p:sp>
      <p:sp>
        <p:nvSpPr>
          <p:cNvPr id="92" name="Image"/>
          <p:cNvSpPr>
            <a:spLocks noGrp="1"/>
          </p:cNvSpPr>
          <p:nvPr>
            <p:ph type="pic" idx="14"/>
          </p:nvPr>
        </p:nvSpPr>
        <p:spPr>
          <a:xfrm>
            <a:off x="13258800" y="0"/>
            <a:ext cx="12428272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3" name="Texte du titre"/>
          <p:cNvSpPr txBox="1">
            <a:spLocks noGrp="1"/>
          </p:cNvSpPr>
          <p:nvPr>
            <p:ph type="title"/>
          </p:nvPr>
        </p:nvSpPr>
        <p:spPr>
          <a:xfrm>
            <a:off x="762000" y="2159000"/>
            <a:ext cx="11811000" cy="1016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94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762000" y="3860800"/>
            <a:ext cx="11811000" cy="858520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  <a:defRPr sz="4000"/>
            </a:lvl1pPr>
            <a:lvl2pPr>
              <a:buClr>
                <a:schemeClr val="accent1"/>
              </a:buClr>
              <a:buChar char="▸"/>
              <a:defRPr sz="4000"/>
            </a:lvl2pPr>
            <a:lvl3pPr>
              <a:buClr>
                <a:schemeClr val="accent1"/>
              </a:buClr>
              <a:buChar char="▸"/>
              <a:defRPr sz="4000"/>
            </a:lvl3pPr>
            <a:lvl4pPr>
              <a:buClr>
                <a:schemeClr val="accent1"/>
              </a:buClr>
              <a:buChar char="▸"/>
              <a:defRPr sz="4000"/>
            </a:lvl4pPr>
            <a:lvl5pPr>
              <a:buClr>
                <a:schemeClr val="accent1"/>
              </a:buClr>
              <a:buChar char="▸"/>
              <a:defRPr sz="40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9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e"/>
          <p:cNvSpPr txBox="1">
            <a:spLocks noGrp="1"/>
          </p:cNvSpPr>
          <p:nvPr>
            <p:ph type="body" sz="quarter" idx="13"/>
          </p:nvPr>
        </p:nvSpPr>
        <p:spPr>
          <a:xfrm>
            <a:off x="762000" y="635000"/>
            <a:ext cx="20955000" cy="6350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77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3600" cap="all" spc="18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Texte</a:t>
            </a:r>
          </a:p>
        </p:txBody>
      </p:sp>
      <p:sp>
        <p:nvSpPr>
          <p:cNvPr id="103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SzPct val="125000"/>
              <a:buChar char="▸"/>
            </a:lvl1pPr>
            <a:lvl2pPr>
              <a:buClr>
                <a:schemeClr val="accent1"/>
              </a:buClr>
              <a:buSzPct val="125000"/>
              <a:buChar char="▸"/>
            </a:lvl2pPr>
            <a:lvl3pPr>
              <a:buClr>
                <a:schemeClr val="accent1"/>
              </a:buClr>
              <a:buSzPct val="125000"/>
              <a:buChar char="▸"/>
            </a:lvl3pPr>
            <a:lvl4pPr>
              <a:buClr>
                <a:schemeClr val="accent1"/>
              </a:buClr>
              <a:buSzPct val="125000"/>
              <a:buChar char="▸"/>
            </a:lvl4pPr>
            <a:lvl5pPr>
              <a:buClr>
                <a:schemeClr val="accent1"/>
              </a:buClr>
              <a:buSzPct val="125000"/>
              <a:buChar char="▸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0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gne"/>
          <p:cNvSpPr/>
          <p:nvPr/>
        </p:nvSpPr>
        <p:spPr>
          <a:xfrm flipV="1">
            <a:off x="762000" y="1396632"/>
            <a:ext cx="22859999" cy="369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" name="Texte du titre"/>
          <p:cNvSpPr txBox="1">
            <a:spLocks noGrp="1"/>
          </p:cNvSpPr>
          <p:nvPr>
            <p:ph type="title"/>
          </p:nvPr>
        </p:nvSpPr>
        <p:spPr>
          <a:xfrm>
            <a:off x="762000" y="2159000"/>
            <a:ext cx="22860000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du titre</a:t>
            </a:r>
          </a:p>
        </p:txBody>
      </p:sp>
      <p:sp>
        <p:nvSpPr>
          <p:cNvPr id="4" name="Texte niveau 1…"/>
          <p:cNvSpPr txBox="1">
            <a:spLocks noGrp="1"/>
          </p:cNvSpPr>
          <p:nvPr>
            <p:ph type="body" idx="1"/>
          </p:nvPr>
        </p:nvSpPr>
        <p:spPr>
          <a:xfrm>
            <a:off x="762000" y="3860800"/>
            <a:ext cx="22860000" cy="858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059652" y="609600"/>
            <a:ext cx="553196" cy="635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36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ransition spd="med"/>
  <p:txStyles>
    <p:titleStyle>
      <a:lvl1pPr marL="0" marR="0" indent="0" algn="l" defTabSz="825500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sz="87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1pPr>
      <a:lvl2pPr marL="0" marR="0" indent="0" algn="l" defTabSz="825500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sz="87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2pPr>
      <a:lvl3pPr marL="0" marR="0" indent="0" algn="l" defTabSz="825500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sz="87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3pPr>
      <a:lvl4pPr marL="0" marR="0" indent="0" algn="l" defTabSz="825500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sz="87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4pPr>
      <a:lvl5pPr marL="0" marR="0" indent="0" algn="l" defTabSz="825500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sz="87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5pPr>
      <a:lvl6pPr marL="0" marR="0" indent="0" algn="l" defTabSz="825500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sz="87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6pPr>
      <a:lvl7pPr marL="0" marR="0" indent="0" algn="l" defTabSz="825500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sz="87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7pPr>
      <a:lvl8pPr marL="0" marR="0" indent="0" algn="l" defTabSz="825500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sz="87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8pPr>
      <a:lvl9pPr marL="0" marR="0" indent="0" algn="l" defTabSz="825500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sz="8700" b="0" i="0" u="none" strike="noStrike" cap="all" spc="0" baseline="0"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8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1270000" marR="0" indent="-635000" algn="l" defTabSz="825500" rtl="0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8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905000" marR="0" indent="-635000" algn="l" defTabSz="825500" rtl="0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8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2540000" marR="0" indent="-635000" algn="l" defTabSz="825500" rtl="0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8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3175000" marR="0" indent="-635000" algn="l" defTabSz="825500" rtl="0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8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3810000" marR="0" indent="-635000" algn="l" defTabSz="825500" rtl="0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8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4445000" marR="0" indent="-635000" algn="l" defTabSz="825500" rtl="0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8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5080000" marR="0" indent="-635000" algn="l" defTabSz="825500" rtl="0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8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5715000" marR="0" indent="-635000" algn="l" defTabSz="825500" rtl="0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sz="4800" b="0" i="0" u="none" strike="noStrike" cap="none" spc="0" baseline="0"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8255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9.xml"/><Relationship Id="rId4" Type="http://schemas.openxmlformats.org/officeDocument/2006/relationships/chart" Target="../charts/char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3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6.xml"/><Relationship Id="rId4" Type="http://schemas.openxmlformats.org/officeDocument/2006/relationships/image" Target="../media/image5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9.xml"/><Relationship Id="rId4" Type="http://schemas.openxmlformats.org/officeDocument/2006/relationships/image" Target="../media/image5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2.xml"/><Relationship Id="rId4" Type="http://schemas.openxmlformats.org/officeDocument/2006/relationships/image" Target="../media/image5.jp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3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YNTHÈSE BILAN DE COMPETENCE"/>
          <p:cNvSpPr txBox="1">
            <a:spLocks noGrp="1"/>
          </p:cNvSpPr>
          <p:nvPr>
            <p:ph type="subTitle" sz="quarter" idx="1"/>
          </p:nvPr>
        </p:nvSpPr>
        <p:spPr>
          <a:xfrm>
            <a:off x="767333" y="2681536"/>
            <a:ext cx="17257315" cy="49167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fr-FR" sz="12000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SYNTHÈSE BILAN DE COMPETENCES</a:t>
            </a:r>
            <a:endParaRPr sz="12000" dirty="0">
              <a:solidFill>
                <a:srgbClr val="3DA6B3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2" name="Parallélogramme 1">
            <a:extLst>
              <a:ext uri="{FF2B5EF4-FFF2-40B4-BE49-F238E27FC236}">
                <a16:creationId xmlns:a16="http://schemas.microsoft.com/office/drawing/2014/main" xmlns="" id="{32B9BA36-794A-4051-A179-881B10685E30}"/>
              </a:ext>
            </a:extLst>
          </p:cNvPr>
          <p:cNvSpPr/>
          <p:nvPr/>
        </p:nvSpPr>
        <p:spPr>
          <a:xfrm>
            <a:off x="17664608" y="0"/>
            <a:ext cx="7128792" cy="13703277"/>
          </a:xfrm>
          <a:prstGeom prst="parallelogram">
            <a:avLst/>
          </a:prstGeom>
          <a:solidFill>
            <a:srgbClr val="3DA6B3">
              <a:alpha val="5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all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33" y="461928"/>
            <a:ext cx="6281909" cy="221960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ortefeuille de compétences appréciées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Portefeuille de compétences appréciées</a:t>
            </a:r>
          </a:p>
        </p:txBody>
      </p:sp>
      <p:sp>
        <p:nvSpPr>
          <p:cNvPr id="190" name="À partir des professionnelles et extra-professionnelles, une liste des principaux acquis et compétences a pu être établie."/>
          <p:cNvSpPr txBox="1"/>
          <p:nvPr/>
        </p:nvSpPr>
        <p:spPr>
          <a:xfrm>
            <a:off x="889559" y="2279561"/>
            <a:ext cx="19857323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À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partir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des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réalisations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professionnelles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extra-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professionnelles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identification des principales compétences (celles qui font BOOM-BOOM) : 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1" name="Rectangle"/>
          <p:cNvSpPr/>
          <p:nvPr/>
        </p:nvSpPr>
        <p:spPr>
          <a:xfrm>
            <a:off x="1701800" y="4990082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>
              <a:solidFill>
                <a:srgbClr val="3DA6B3"/>
              </a:solidFill>
            </a:endParaRPr>
          </a:p>
        </p:txBody>
      </p:sp>
      <p:sp>
        <p:nvSpPr>
          <p:cNvPr id="192" name="Rectangle"/>
          <p:cNvSpPr/>
          <p:nvPr/>
        </p:nvSpPr>
        <p:spPr>
          <a:xfrm>
            <a:off x="13665200" y="4990082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Ici vos compétences"/>
          <p:cNvSpPr txBox="1"/>
          <p:nvPr/>
        </p:nvSpPr>
        <p:spPr>
          <a:xfrm>
            <a:off x="1743559" y="7822034"/>
            <a:ext cx="8833172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500">
                <a:solidFill>
                  <a:srgbClr val="FFFFFF"/>
                </a:solidFill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compétences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196" name="Ici vos compétences"/>
          <p:cNvSpPr txBox="1"/>
          <p:nvPr/>
        </p:nvSpPr>
        <p:spPr>
          <a:xfrm>
            <a:off x="13645492" y="8050634"/>
            <a:ext cx="8956105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500">
                <a:solidFill>
                  <a:srgbClr val="FFFFFF"/>
                </a:solidFill>
              </a:defRPr>
            </a:lvl1pPr>
          </a:lstStyle>
          <a:p>
            <a:r>
              <a:rPr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 vos compétences</a:t>
            </a:r>
          </a:p>
        </p:txBody>
      </p:sp>
      <p:sp>
        <p:nvSpPr>
          <p:cNvPr id="4" name="COMPETENCES TECHNIQUES">
            <a:extLst>
              <a:ext uri="{FF2B5EF4-FFF2-40B4-BE49-F238E27FC236}">
                <a16:creationId xmlns:a16="http://schemas.microsoft.com/office/drawing/2014/main" xmlns="" id="{84D2A6B7-F1BF-4F1B-8F17-44D04948E6FF}"/>
              </a:ext>
            </a:extLst>
          </p:cNvPr>
          <p:cNvSpPr txBox="1"/>
          <p:nvPr/>
        </p:nvSpPr>
        <p:spPr>
          <a:xfrm>
            <a:off x="14856296" y="5415806"/>
            <a:ext cx="7306487" cy="11541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>
              <a:spcBef>
                <a:spcPts val="1000"/>
              </a:spcBef>
              <a:defRPr>
                <a:solidFill>
                  <a:srgbClr val="FFFFFF"/>
                </a:solidFill>
              </a:defRPr>
            </a:lvl1pPr>
          </a:lstStyle>
          <a:p>
            <a:r>
              <a:rPr lang="fr-FR" b="1" dirty="0"/>
              <a:t>COMPETENCES MANAGEMENT </a:t>
            </a:r>
          </a:p>
          <a:p>
            <a:r>
              <a:rPr lang="fr-FR" dirty="0"/>
              <a:t>                                                   </a:t>
            </a:r>
            <a:endParaRPr dirty="0"/>
          </a:p>
        </p:txBody>
      </p:sp>
      <p:sp>
        <p:nvSpPr>
          <p:cNvPr id="7" name="COMPETENCES RELATIONNELLES">
            <a:extLst>
              <a:ext uri="{FF2B5EF4-FFF2-40B4-BE49-F238E27FC236}">
                <a16:creationId xmlns:a16="http://schemas.microsoft.com/office/drawing/2014/main" xmlns="" id="{19D1E4A7-38B6-4FDF-95F7-14E01EABF439}"/>
              </a:ext>
            </a:extLst>
          </p:cNvPr>
          <p:cNvSpPr txBox="1"/>
          <p:nvPr/>
        </p:nvSpPr>
        <p:spPr>
          <a:xfrm>
            <a:off x="1701800" y="5343798"/>
            <a:ext cx="8537858" cy="11541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ctr">
              <a:spcBef>
                <a:spcPts val="1000"/>
              </a:spcBef>
            </a:pPr>
            <a:r>
              <a:rPr b="1" dirty="0"/>
              <a:t>COMPETENCES</a:t>
            </a:r>
            <a:r>
              <a:rPr lang="fr-FR" b="1" dirty="0"/>
              <a:t> COMMERCIALES </a:t>
            </a:r>
          </a:p>
          <a:p>
            <a:pPr algn="ctr">
              <a:spcBef>
                <a:spcPts val="1000"/>
              </a:spcBef>
            </a:pPr>
            <a:r>
              <a:rPr lang="fr-FR" b="1" dirty="0"/>
              <a:t>(Communication)                   </a:t>
            </a:r>
            <a:r>
              <a:rPr b="1" dirty="0"/>
              <a:t> 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0421533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ortefeuille de compétences appréciées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b="1"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Portefeuille</a:t>
            </a:r>
            <a:r>
              <a:rPr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de </a:t>
            </a:r>
            <a:r>
              <a:rPr b="1"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compétences</a:t>
            </a:r>
            <a:r>
              <a:rPr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b="1"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appréciées</a:t>
            </a:r>
            <a:endParaRPr b="1" dirty="0">
              <a:solidFill>
                <a:srgbClr val="3DA6B3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190" name="À partir des professionnelles et extra-professionnelles, une liste des principaux acquis et compétences a pu être établie."/>
          <p:cNvSpPr txBox="1"/>
          <p:nvPr/>
        </p:nvSpPr>
        <p:spPr>
          <a:xfrm>
            <a:off x="889559" y="2279561"/>
            <a:ext cx="19857323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À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partir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des projections </a:t>
            </a:r>
            <a:r>
              <a:rPr lang="fr-FR"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transférance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identification des aptitudes qui font BOOM-BOOM : 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1" name="Rectangle"/>
          <p:cNvSpPr/>
          <p:nvPr/>
        </p:nvSpPr>
        <p:spPr>
          <a:xfrm>
            <a:off x="1701800" y="4990082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192" name="Rectangle"/>
          <p:cNvSpPr/>
          <p:nvPr/>
        </p:nvSpPr>
        <p:spPr>
          <a:xfrm>
            <a:off x="13665200" y="4953000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</a:pPr>
            <a:endParaRPr sz="4000" cap="all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3" name="COMPETENCES TECHNIQUES"/>
          <p:cNvSpPr txBox="1"/>
          <p:nvPr/>
        </p:nvSpPr>
        <p:spPr>
          <a:xfrm>
            <a:off x="17023082" y="5362749"/>
            <a:ext cx="235962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b="1" dirty="0"/>
              <a:t>APTITUDES</a:t>
            </a:r>
            <a:r>
              <a:rPr lang="fr-FR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</a:t>
            </a:r>
          </a:p>
        </p:txBody>
      </p:sp>
      <p:sp>
        <p:nvSpPr>
          <p:cNvPr id="194" name="COMPETENCES RELATIONNELLES"/>
          <p:cNvSpPr txBox="1"/>
          <p:nvPr/>
        </p:nvSpPr>
        <p:spPr>
          <a:xfrm>
            <a:off x="4919192" y="5329244"/>
            <a:ext cx="228267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b="1" dirty="0"/>
              <a:t>APTITUDES</a:t>
            </a:r>
            <a:endParaRPr b="1" dirty="0"/>
          </a:p>
        </p:txBody>
      </p:sp>
      <p:sp>
        <p:nvSpPr>
          <p:cNvPr id="195" name="Ici vos compétences"/>
          <p:cNvSpPr txBox="1"/>
          <p:nvPr/>
        </p:nvSpPr>
        <p:spPr>
          <a:xfrm>
            <a:off x="1743559" y="7822034"/>
            <a:ext cx="8833172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500">
                <a:solidFill>
                  <a:srgbClr val="FFFFFF"/>
                </a:solidFill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compétences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196" name="Ici vos compétences"/>
          <p:cNvSpPr txBox="1"/>
          <p:nvPr/>
        </p:nvSpPr>
        <p:spPr>
          <a:xfrm>
            <a:off x="13645492" y="8050634"/>
            <a:ext cx="8956105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500">
                <a:solidFill>
                  <a:srgbClr val="FFFFFF"/>
                </a:solidFill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compétences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xmlns="" id="{4D31A1B2-B78D-45B9-9804-F7C2E89A788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4928" y="255010"/>
            <a:ext cx="2842275" cy="938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7501808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élogramme 3">
            <a:extLst>
              <a:ext uri="{FF2B5EF4-FFF2-40B4-BE49-F238E27FC236}">
                <a16:creationId xmlns:a16="http://schemas.microsoft.com/office/drawing/2014/main" xmlns="" id="{FA97DC95-908D-4F03-B500-36DE53FE019F}"/>
              </a:ext>
            </a:extLst>
          </p:cNvPr>
          <p:cNvSpPr/>
          <p:nvPr/>
        </p:nvSpPr>
        <p:spPr>
          <a:xfrm>
            <a:off x="17232560" y="12723"/>
            <a:ext cx="7610200" cy="13703277"/>
          </a:xfrm>
          <a:prstGeom prst="parallelogram">
            <a:avLst/>
          </a:prstGeom>
          <a:solidFill>
            <a:srgbClr val="3DA6B3">
              <a:alpha val="5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"/>
            </a:endParaRPr>
          </a:p>
        </p:txBody>
      </p:sp>
      <p:sp>
        <p:nvSpPr>
          <p:cNvPr id="169" name="Introduction"/>
          <p:cNvSpPr txBox="1">
            <a:spLocks noGrp="1"/>
          </p:cNvSpPr>
          <p:nvPr>
            <p:ph type="title" idx="4294967295"/>
          </p:nvPr>
        </p:nvSpPr>
        <p:spPr>
          <a:xfrm>
            <a:off x="526704" y="3977680"/>
            <a:ext cx="17065896" cy="6350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0"/>
            </a:lvl1pPr>
          </a:lstStyle>
          <a:p>
            <a:pPr algn="ctr"/>
            <a:r>
              <a:rPr lang="fr-FR" sz="12000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 DES QUALITES ET REPERAGE DES CENTRES D’INTERET</a:t>
            </a:r>
            <a:endParaRPr sz="12000" dirty="0">
              <a:solidFill>
                <a:srgbClr val="3DA6B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33" y="10399688"/>
            <a:ext cx="6281909" cy="22196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619339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ERSONNALITE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PERSONNALITE</a:t>
            </a:r>
          </a:p>
        </p:txBody>
      </p:sp>
      <p:sp>
        <p:nvSpPr>
          <p:cNvPr id="201" name="Je suis « SOIS PARFAIT » /  « FAIS PLAISIR » / « FAIS L’EFFORT »  « DEPECHE-TOI » / « SOIS FORT »"/>
          <p:cNvSpPr txBox="1"/>
          <p:nvPr/>
        </p:nvSpPr>
        <p:spPr>
          <a:xfrm>
            <a:off x="3113456" y="2105472"/>
            <a:ext cx="17431472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sz="4000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« SOIS PARFAIT » /  « FAIS PLAISIR » / « FAIS EFFORT » </a:t>
            </a:r>
            <a:r>
              <a:rPr lang="fr-FR" sz="4000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/</a:t>
            </a:r>
            <a:r>
              <a:rPr sz="4000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« </a:t>
            </a:r>
            <a:r>
              <a:rPr lang="fr-FR" sz="4000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FAIS VITE</a:t>
            </a:r>
            <a:r>
              <a:rPr sz="4000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 » / « SOIS FORT » </a:t>
            </a:r>
          </a:p>
        </p:txBody>
      </p:sp>
      <p:sp>
        <p:nvSpPr>
          <p:cNvPr id="202" name="Rectangle"/>
          <p:cNvSpPr/>
          <p:nvPr/>
        </p:nvSpPr>
        <p:spPr>
          <a:xfrm>
            <a:off x="1701800" y="4953000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 dirty="0">
              <a:highlight>
                <a:srgbClr val="575454"/>
              </a:highlight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</p:txBody>
      </p:sp>
      <p:sp>
        <p:nvSpPr>
          <p:cNvPr id="203" name="Rectangle"/>
          <p:cNvSpPr/>
          <p:nvPr/>
        </p:nvSpPr>
        <p:spPr>
          <a:xfrm>
            <a:off x="13344128" y="4890909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04" name="MES AXES DE DEVELOPPEMENT /…"/>
          <p:cNvSpPr txBox="1"/>
          <p:nvPr/>
        </p:nvSpPr>
        <p:spPr>
          <a:xfrm>
            <a:off x="13772828" y="5458946"/>
            <a:ext cx="8833172" cy="7013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"/>
              </a:lnSpc>
              <a:defRPr sz="2900">
                <a:solidFill>
                  <a:srgbClr val="FFFFFF"/>
                </a:solidFill>
              </a:defRPr>
            </a:pPr>
            <a:r>
              <a:rPr b="1" dirty="0">
                <a:ea typeface="Helvetica Neue Light" panose="02000403000000020004" pitchFamily="2" charset="0"/>
              </a:rPr>
              <a:t>MES AXES DE DEVELOPPEMENT /</a:t>
            </a:r>
          </a:p>
          <a:p>
            <a:pPr algn="ctr">
              <a:lnSpc>
                <a:spcPct val="10000"/>
              </a:lnSpc>
              <a:defRPr sz="2900">
                <a:solidFill>
                  <a:srgbClr val="FFFFFF"/>
                </a:solidFill>
              </a:defRPr>
            </a:pPr>
            <a:r>
              <a:rPr b="1" dirty="0">
                <a:ea typeface="Helvetica Neue Light" panose="02000403000000020004" pitchFamily="2" charset="0"/>
              </a:rPr>
              <a:t> PIÈGES À EVITER</a:t>
            </a:r>
          </a:p>
        </p:txBody>
      </p:sp>
      <p:sp>
        <p:nvSpPr>
          <p:cNvPr id="205" name="MES ATOUTS / MES RESSOURCES"/>
          <p:cNvSpPr txBox="1"/>
          <p:nvPr/>
        </p:nvSpPr>
        <p:spPr>
          <a:xfrm>
            <a:off x="2829506" y="5204271"/>
            <a:ext cx="6580328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b="1" dirty="0"/>
              <a:t>MES ATOUTS / MES RESSOURCES</a:t>
            </a:r>
          </a:p>
        </p:txBody>
      </p:sp>
      <p:sp>
        <p:nvSpPr>
          <p:cNvPr id="206" name="Ici vos atouts"/>
          <p:cNvSpPr txBox="1"/>
          <p:nvPr/>
        </p:nvSpPr>
        <p:spPr>
          <a:xfrm>
            <a:off x="1743559" y="8050634"/>
            <a:ext cx="8833172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300">
                <a:solidFill>
                  <a:srgbClr val="FFFFFF"/>
                </a:solidFill>
              </a:defRPr>
            </a:lvl1pPr>
          </a:lstStyle>
          <a:p>
            <a:r>
              <a:rPr sz="3500"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</a:t>
            </a:r>
            <a:r>
              <a:rPr sz="3500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3500"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vos</a:t>
            </a:r>
            <a:r>
              <a:rPr sz="3500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3500"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atouts</a:t>
            </a:r>
            <a:endParaRPr sz="3500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207" name="Ici vos axes de développement"/>
          <p:cNvSpPr txBox="1"/>
          <p:nvPr/>
        </p:nvSpPr>
        <p:spPr>
          <a:xfrm>
            <a:off x="13665200" y="8304634"/>
            <a:ext cx="8956104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300">
                <a:solidFill>
                  <a:srgbClr val="FFFFFF"/>
                </a:solidFill>
              </a:defRPr>
            </a:lvl1pPr>
          </a:lstStyle>
          <a:p>
            <a:r>
              <a:rPr sz="3500"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</a:t>
            </a:r>
            <a:r>
              <a:rPr sz="3500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sz="3500"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vos</a:t>
            </a:r>
            <a:r>
              <a:rPr sz="3500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axes de </a:t>
            </a:r>
            <a:r>
              <a:rPr sz="3500"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développement</a:t>
            </a:r>
            <a:endParaRPr sz="3500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208" name="Ligne"/>
          <p:cNvSpPr/>
          <p:nvPr/>
        </p:nvSpPr>
        <p:spPr>
          <a:xfrm>
            <a:off x="1778000" y="13081000"/>
            <a:ext cx="20828000" cy="0"/>
          </a:xfrm>
          <a:prstGeom prst="line">
            <a:avLst/>
          </a:prstGeom>
          <a:ln w="50800">
            <a:solidFill>
              <a:srgbClr val="575454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latin typeface="+mn-lt"/>
                <a:ea typeface="+mn-ea"/>
                <a:cs typeface="+mn-cs"/>
                <a:sym typeface="DIN Condensed"/>
              </a:defRPr>
            </a:pPr>
            <a:endParaRPr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MOTEURS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MOTEURS</a:t>
            </a:r>
          </a:p>
        </p:txBody>
      </p:sp>
      <p:sp>
        <p:nvSpPr>
          <p:cNvPr id="212" name="Mes moteurs internes"/>
          <p:cNvSpPr txBox="1"/>
          <p:nvPr/>
        </p:nvSpPr>
        <p:spPr>
          <a:xfrm>
            <a:off x="742256" y="1651844"/>
            <a:ext cx="23167304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moteurs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vous avez identifiés dans les activités « Courbes de vie », «Blason » et « RIASEC » (bilan 20 heures uniquement) 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MES AXES DE DEVELOPPEMENT /…"/>
          <p:cNvSpPr txBox="1"/>
          <p:nvPr/>
        </p:nvSpPr>
        <p:spPr>
          <a:xfrm>
            <a:off x="13706960" y="5118099"/>
            <a:ext cx="8833172" cy="109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"/>
              </a:lnSpc>
              <a:defRPr sz="2900">
                <a:solidFill>
                  <a:srgbClr val="FFFFFF"/>
                </a:solidFill>
              </a:defRPr>
            </a:pPr>
            <a:r>
              <a:t>MES AXES DE DEVELOPPEMENT /</a:t>
            </a:r>
          </a:p>
          <a:p>
            <a:pPr algn="ctr">
              <a:lnSpc>
                <a:spcPct val="10000"/>
              </a:lnSpc>
              <a:defRPr sz="2900">
                <a:solidFill>
                  <a:srgbClr val="FFFFFF"/>
                </a:solidFill>
              </a:defRPr>
            </a:pPr>
            <a:r>
              <a:t> PIÈGES À EVITER</a:t>
            </a:r>
          </a:p>
        </p:txBody>
      </p:sp>
      <p:sp>
        <p:nvSpPr>
          <p:cNvPr id="214" name="MES ATOUTS / MES RESSOURCES"/>
          <p:cNvSpPr txBox="1"/>
          <p:nvPr/>
        </p:nvSpPr>
        <p:spPr>
          <a:xfrm>
            <a:off x="2829506" y="5175249"/>
            <a:ext cx="613524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MES ATOUTS / MES RESSOURCES</a:t>
            </a:r>
          </a:p>
        </p:txBody>
      </p:sp>
      <p:sp>
        <p:nvSpPr>
          <p:cNvPr id="215" name="MOTEUR 1"/>
          <p:cNvSpPr txBox="1"/>
          <p:nvPr/>
        </p:nvSpPr>
        <p:spPr>
          <a:xfrm>
            <a:off x="14161747" y="3324651"/>
            <a:ext cx="1848263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MOTEUR 1 </a:t>
            </a:r>
          </a:p>
        </p:txBody>
      </p:sp>
      <p:sp>
        <p:nvSpPr>
          <p:cNvPr id="216" name="MOTEUR 2"/>
          <p:cNvSpPr txBox="1"/>
          <p:nvPr/>
        </p:nvSpPr>
        <p:spPr>
          <a:xfrm>
            <a:off x="16568748" y="6649269"/>
            <a:ext cx="1848263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>
                <a:latin typeface="Arial" panose="020B0604020202020204" pitchFamily="34" charset="0"/>
                <a:cs typeface="Arial" panose="020B0604020202020204" pitchFamily="34" charset="0"/>
              </a:rPr>
              <a:t>MOTEUR 2 </a:t>
            </a:r>
          </a:p>
        </p:txBody>
      </p:sp>
      <p:sp>
        <p:nvSpPr>
          <p:cNvPr id="217" name="Ovale"/>
          <p:cNvSpPr/>
          <p:nvPr/>
        </p:nvSpPr>
        <p:spPr>
          <a:xfrm>
            <a:off x="8519591" y="3545632"/>
            <a:ext cx="7832867" cy="8226872"/>
          </a:xfrm>
          <a:prstGeom prst="ellipse">
            <a:avLst/>
          </a:prstGeom>
          <a:solidFill>
            <a:srgbClr val="FFFFFF"/>
          </a:solidFill>
          <a:ln>
            <a:solidFill>
              <a:srgbClr val="575454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 dirty="0"/>
          </a:p>
        </p:txBody>
      </p:sp>
      <p:sp>
        <p:nvSpPr>
          <p:cNvPr id="218" name="Cœur"/>
          <p:cNvSpPr/>
          <p:nvPr/>
        </p:nvSpPr>
        <p:spPr>
          <a:xfrm>
            <a:off x="8519591" y="3739314"/>
            <a:ext cx="2295034" cy="2028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6" h="21433" extrusionOk="0">
                <a:moveTo>
                  <a:pt x="5838" y="8"/>
                </a:moveTo>
                <a:cubicBezTo>
                  <a:pt x="3712" y="114"/>
                  <a:pt x="158" y="1891"/>
                  <a:pt x="2" y="7232"/>
                </a:cubicBezTo>
                <a:cubicBezTo>
                  <a:pt x="-54" y="9134"/>
                  <a:pt x="1253" y="14877"/>
                  <a:pt x="10702" y="21433"/>
                </a:cubicBezTo>
                <a:cubicBezTo>
                  <a:pt x="20130" y="14892"/>
                  <a:pt x="21546" y="9139"/>
                  <a:pt x="21505" y="7232"/>
                </a:cubicBezTo>
                <a:cubicBezTo>
                  <a:pt x="21391" y="1889"/>
                  <a:pt x="17806" y="115"/>
                  <a:pt x="15669" y="8"/>
                </a:cubicBezTo>
                <a:cubicBezTo>
                  <a:pt x="12170" y="-167"/>
                  <a:pt x="10753" y="2729"/>
                  <a:pt x="10753" y="2729"/>
                </a:cubicBezTo>
                <a:cubicBezTo>
                  <a:pt x="10753" y="2729"/>
                  <a:pt x="9337" y="-167"/>
                  <a:pt x="5838" y="8"/>
                </a:cubicBezTo>
                <a:close/>
              </a:path>
            </a:pathLst>
          </a:custGeom>
          <a:solidFill>
            <a:srgbClr val="FF9300">
              <a:alpha val="83000"/>
            </a:srgbClr>
          </a:solidFill>
          <a:ln w="12700">
            <a:solidFill>
              <a:srgbClr val="E5C445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>
              <a:solidFill>
                <a:srgbClr val="FF9300"/>
              </a:solidFill>
            </a:endParaRPr>
          </a:p>
        </p:txBody>
      </p:sp>
      <p:sp>
        <p:nvSpPr>
          <p:cNvPr id="219" name="MOTEUR 3"/>
          <p:cNvSpPr txBox="1"/>
          <p:nvPr/>
        </p:nvSpPr>
        <p:spPr>
          <a:xfrm>
            <a:off x="14580679" y="10964094"/>
            <a:ext cx="1758495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>
                <a:latin typeface="Arial" panose="020B0604020202020204" pitchFamily="34" charset="0"/>
                <a:cs typeface="Arial" panose="020B0604020202020204" pitchFamily="34" charset="0"/>
              </a:rPr>
              <a:t>MOTEUR 3</a:t>
            </a:r>
          </a:p>
        </p:txBody>
      </p:sp>
      <p:sp>
        <p:nvSpPr>
          <p:cNvPr id="220" name="MOTEUR 4"/>
          <p:cNvSpPr txBox="1"/>
          <p:nvPr/>
        </p:nvSpPr>
        <p:spPr>
          <a:xfrm>
            <a:off x="8085502" y="10997947"/>
            <a:ext cx="1758495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MOTEUR 4</a:t>
            </a:r>
          </a:p>
        </p:txBody>
      </p:sp>
      <p:sp>
        <p:nvSpPr>
          <p:cNvPr id="221" name="MOTEUR X…"/>
          <p:cNvSpPr txBox="1"/>
          <p:nvPr/>
        </p:nvSpPr>
        <p:spPr>
          <a:xfrm>
            <a:off x="4254691" y="8227244"/>
            <a:ext cx="2114361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MOTEUR X…</a:t>
            </a: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MOTEURS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QUALITES &amp; FORCES</a:t>
            </a:r>
            <a:endParaRPr b="1" dirty="0">
              <a:solidFill>
                <a:srgbClr val="3DA6B3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212" name="Mes moteurs internes"/>
          <p:cNvSpPr txBox="1"/>
          <p:nvPr/>
        </p:nvSpPr>
        <p:spPr>
          <a:xfrm>
            <a:off x="819640" y="1238393"/>
            <a:ext cx="23041398" cy="28110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ressources internes que vous avez identifiées à différents endroits dans le bilans, essentiellement à travers les activités « Courbes de vie », «Blason », « Drivers » et « RIASEC » (bilan 20 heures uniquement) </a:t>
            </a:r>
          </a:p>
          <a:p>
            <a:endParaRPr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MES ATOUTS / MES RESSOURCES"/>
          <p:cNvSpPr txBox="1"/>
          <p:nvPr/>
        </p:nvSpPr>
        <p:spPr>
          <a:xfrm>
            <a:off x="2829506" y="5175249"/>
            <a:ext cx="613524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MES ATOUTS / MES RESSOURCES</a:t>
            </a:r>
          </a:p>
        </p:txBody>
      </p:sp>
      <p:sp>
        <p:nvSpPr>
          <p:cNvPr id="215" name="MOTEUR 1"/>
          <p:cNvSpPr txBox="1"/>
          <p:nvPr/>
        </p:nvSpPr>
        <p:spPr>
          <a:xfrm>
            <a:off x="14156315" y="3414115"/>
            <a:ext cx="1830629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QUALITE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</a:p>
        </p:txBody>
      </p:sp>
      <p:sp>
        <p:nvSpPr>
          <p:cNvPr id="216" name="MOTEUR 2"/>
          <p:cNvSpPr txBox="1"/>
          <p:nvPr/>
        </p:nvSpPr>
        <p:spPr>
          <a:xfrm>
            <a:off x="16008424" y="6587383"/>
            <a:ext cx="1830629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QUALITE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</a:p>
        </p:txBody>
      </p:sp>
      <p:sp>
        <p:nvSpPr>
          <p:cNvPr id="217" name="Ovale"/>
          <p:cNvSpPr/>
          <p:nvPr/>
        </p:nvSpPr>
        <p:spPr>
          <a:xfrm>
            <a:off x="7655496" y="3401616"/>
            <a:ext cx="8012882" cy="8064896"/>
          </a:xfrm>
          <a:prstGeom prst="ellipse">
            <a:avLst/>
          </a:prstGeom>
          <a:solidFill>
            <a:srgbClr val="FFFFFF"/>
          </a:solidFill>
          <a:ln>
            <a:solidFill>
              <a:srgbClr val="575454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 dirty="0"/>
          </a:p>
        </p:txBody>
      </p:sp>
      <p:sp>
        <p:nvSpPr>
          <p:cNvPr id="219" name="MOTEUR 3"/>
          <p:cNvSpPr txBox="1"/>
          <p:nvPr/>
        </p:nvSpPr>
        <p:spPr>
          <a:xfrm>
            <a:off x="14580679" y="10964094"/>
            <a:ext cx="1724831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QUALITE 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0" name="MOTEUR 4"/>
          <p:cNvSpPr txBox="1"/>
          <p:nvPr/>
        </p:nvSpPr>
        <p:spPr>
          <a:xfrm>
            <a:off x="8102334" y="11405737"/>
            <a:ext cx="1724831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QUALITE 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21" name="MOTEUR X…"/>
          <p:cNvSpPr txBox="1"/>
          <p:nvPr/>
        </p:nvSpPr>
        <p:spPr>
          <a:xfrm>
            <a:off x="4254691" y="8227244"/>
            <a:ext cx="2091919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QUALITE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X…</a:t>
            </a:r>
          </a:p>
        </p:txBody>
      </p:sp>
      <p:sp>
        <p:nvSpPr>
          <p:cNvPr id="213" name="MES AXES DE DEVELOPPEMENT /…"/>
          <p:cNvSpPr txBox="1"/>
          <p:nvPr/>
        </p:nvSpPr>
        <p:spPr>
          <a:xfrm>
            <a:off x="2614936" y="4763108"/>
            <a:ext cx="8833172" cy="582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10000"/>
              </a:lnSpc>
              <a:defRPr sz="2900">
                <a:solidFill>
                  <a:srgbClr val="FFFFFF"/>
                </a:solidFill>
              </a:defRPr>
            </a:pPr>
            <a:r>
              <a:rPr lang="fr-FR" sz="9600" dirty="0"/>
              <a:t>💪🏻</a:t>
            </a:r>
            <a:endParaRPr sz="9600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8082921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MOTEURS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FACTEURS EXTERNES</a:t>
            </a:r>
            <a:endParaRPr b="1" dirty="0">
              <a:solidFill>
                <a:srgbClr val="3DA6B3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224" name="Mes facteurs externes"/>
          <p:cNvSpPr txBox="1"/>
          <p:nvPr/>
        </p:nvSpPr>
        <p:spPr>
          <a:xfrm>
            <a:off x="813002" y="1516838"/>
            <a:ext cx="23401438" cy="21339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 environnements de travail : utilisez l’étude de votre parcours, l’analyse des courbes de vie, des motivations et identifiez ce qui va être important pour vous dans votre environnement de travail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MES AXES DE DEVELOPPEMENT /…"/>
          <p:cNvSpPr txBox="1"/>
          <p:nvPr/>
        </p:nvSpPr>
        <p:spPr>
          <a:xfrm>
            <a:off x="13706960" y="5350267"/>
            <a:ext cx="8010040" cy="627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ctr">
              <a:lnSpc>
                <a:spcPct val="10000"/>
              </a:lnSpc>
              <a:defRPr sz="2900">
                <a:solidFill>
                  <a:srgbClr val="FFFFFF"/>
                </a:solidFill>
              </a:defRPr>
            </a:pPr>
            <a:r>
              <a:t>MES AXES DE DEVELOPPEMENT /</a:t>
            </a:r>
          </a:p>
          <a:p>
            <a:pPr algn="ctr">
              <a:lnSpc>
                <a:spcPct val="10000"/>
              </a:lnSpc>
              <a:defRPr sz="2900">
                <a:solidFill>
                  <a:srgbClr val="FFFFFF"/>
                </a:solidFill>
              </a:defRPr>
            </a:pPr>
            <a:r>
              <a:t> PIÈGES À EVITER</a:t>
            </a:r>
          </a:p>
        </p:txBody>
      </p:sp>
      <p:sp>
        <p:nvSpPr>
          <p:cNvPr id="226" name="MES ATOUTS / MES RESSOURCES"/>
          <p:cNvSpPr txBox="1"/>
          <p:nvPr/>
        </p:nvSpPr>
        <p:spPr>
          <a:xfrm>
            <a:off x="2829506" y="5175249"/>
            <a:ext cx="613524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MES ATOUTS / MES RESSOURCES</a:t>
            </a:r>
          </a:p>
        </p:txBody>
      </p:sp>
      <p:sp>
        <p:nvSpPr>
          <p:cNvPr id="227" name="Ovale"/>
          <p:cNvSpPr/>
          <p:nvPr/>
        </p:nvSpPr>
        <p:spPr>
          <a:xfrm>
            <a:off x="8303568" y="3977680"/>
            <a:ext cx="6982090" cy="6727080"/>
          </a:xfrm>
          <a:prstGeom prst="ellipse">
            <a:avLst/>
          </a:prstGeom>
          <a:solidFill>
            <a:srgbClr val="FFFFFF"/>
          </a:solidFill>
          <a:ln>
            <a:solidFill>
              <a:srgbClr val="575454"/>
            </a:solidFill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28" name="Soleil"/>
          <p:cNvSpPr/>
          <p:nvPr/>
        </p:nvSpPr>
        <p:spPr>
          <a:xfrm>
            <a:off x="7819175" y="4337049"/>
            <a:ext cx="2298700" cy="2298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8912" y="3909"/>
                </a:lnTo>
                <a:cubicBezTo>
                  <a:pt x="9458" y="3767"/>
                  <a:pt x="10107" y="3684"/>
                  <a:pt x="10795" y="3684"/>
                </a:cubicBezTo>
                <a:cubicBezTo>
                  <a:pt x="11488" y="3684"/>
                  <a:pt x="12138" y="3766"/>
                  <a:pt x="12695" y="3914"/>
                </a:cubicBezTo>
                <a:lnTo>
                  <a:pt x="10800" y="0"/>
                </a:lnTo>
                <a:close/>
                <a:moveTo>
                  <a:pt x="18430" y="3160"/>
                </a:moveTo>
                <a:lnTo>
                  <a:pt x="14332" y="4591"/>
                </a:lnTo>
                <a:cubicBezTo>
                  <a:pt x="14828" y="4880"/>
                  <a:pt x="15340" y="5278"/>
                  <a:pt x="15826" y="5764"/>
                </a:cubicBezTo>
                <a:cubicBezTo>
                  <a:pt x="16317" y="6255"/>
                  <a:pt x="16717" y="6774"/>
                  <a:pt x="17006" y="7265"/>
                </a:cubicBezTo>
                <a:lnTo>
                  <a:pt x="18430" y="3160"/>
                </a:lnTo>
                <a:close/>
                <a:moveTo>
                  <a:pt x="3160" y="3172"/>
                </a:moveTo>
                <a:lnTo>
                  <a:pt x="4591" y="7270"/>
                </a:lnTo>
                <a:cubicBezTo>
                  <a:pt x="4880" y="6773"/>
                  <a:pt x="5278" y="6260"/>
                  <a:pt x="5764" y="5774"/>
                </a:cubicBezTo>
                <a:cubicBezTo>
                  <a:pt x="6255" y="5283"/>
                  <a:pt x="6774" y="4885"/>
                  <a:pt x="7265" y="4596"/>
                </a:cubicBezTo>
                <a:lnTo>
                  <a:pt x="3160" y="3172"/>
                </a:lnTo>
                <a:close/>
                <a:moveTo>
                  <a:pt x="10800" y="4661"/>
                </a:moveTo>
                <a:cubicBezTo>
                  <a:pt x="7400" y="4661"/>
                  <a:pt x="4633" y="7427"/>
                  <a:pt x="4633" y="10827"/>
                </a:cubicBezTo>
                <a:cubicBezTo>
                  <a:pt x="4633" y="14227"/>
                  <a:pt x="7400" y="16994"/>
                  <a:pt x="10800" y="16994"/>
                </a:cubicBezTo>
                <a:cubicBezTo>
                  <a:pt x="14200" y="16994"/>
                  <a:pt x="16967" y="14227"/>
                  <a:pt x="16967" y="10827"/>
                </a:cubicBezTo>
                <a:cubicBezTo>
                  <a:pt x="16967" y="7427"/>
                  <a:pt x="14200" y="4661"/>
                  <a:pt x="10800" y="4661"/>
                </a:cubicBezTo>
                <a:close/>
                <a:moveTo>
                  <a:pt x="3914" y="8907"/>
                </a:moveTo>
                <a:lnTo>
                  <a:pt x="0" y="10800"/>
                </a:lnTo>
                <a:lnTo>
                  <a:pt x="3909" y="12688"/>
                </a:lnTo>
                <a:cubicBezTo>
                  <a:pt x="3767" y="12137"/>
                  <a:pt x="3684" y="11493"/>
                  <a:pt x="3684" y="10805"/>
                </a:cubicBezTo>
                <a:cubicBezTo>
                  <a:pt x="3684" y="10112"/>
                  <a:pt x="3766" y="9464"/>
                  <a:pt x="3914" y="8907"/>
                </a:cubicBezTo>
                <a:close/>
                <a:moveTo>
                  <a:pt x="17693" y="8907"/>
                </a:moveTo>
                <a:cubicBezTo>
                  <a:pt x="17835" y="9458"/>
                  <a:pt x="17916" y="10102"/>
                  <a:pt x="17916" y="10790"/>
                </a:cubicBezTo>
                <a:cubicBezTo>
                  <a:pt x="17916" y="11483"/>
                  <a:pt x="17835" y="12131"/>
                  <a:pt x="17688" y="12688"/>
                </a:cubicBezTo>
                <a:lnTo>
                  <a:pt x="21600" y="10795"/>
                </a:lnTo>
                <a:lnTo>
                  <a:pt x="17693" y="8907"/>
                </a:lnTo>
                <a:close/>
                <a:moveTo>
                  <a:pt x="17011" y="14332"/>
                </a:moveTo>
                <a:cubicBezTo>
                  <a:pt x="16722" y="14828"/>
                  <a:pt x="16323" y="15340"/>
                  <a:pt x="15838" y="15826"/>
                </a:cubicBezTo>
                <a:cubicBezTo>
                  <a:pt x="15346" y="16317"/>
                  <a:pt x="14828" y="16717"/>
                  <a:pt x="14337" y="17006"/>
                </a:cubicBezTo>
                <a:lnTo>
                  <a:pt x="18440" y="18430"/>
                </a:lnTo>
                <a:lnTo>
                  <a:pt x="17011" y="14332"/>
                </a:lnTo>
                <a:close/>
                <a:moveTo>
                  <a:pt x="4596" y="14337"/>
                </a:moveTo>
                <a:lnTo>
                  <a:pt x="3172" y="18440"/>
                </a:lnTo>
                <a:lnTo>
                  <a:pt x="7270" y="17011"/>
                </a:lnTo>
                <a:cubicBezTo>
                  <a:pt x="6773" y="16722"/>
                  <a:pt x="6260" y="16323"/>
                  <a:pt x="5774" y="15838"/>
                </a:cubicBezTo>
                <a:cubicBezTo>
                  <a:pt x="5283" y="15346"/>
                  <a:pt x="4885" y="14828"/>
                  <a:pt x="4596" y="14337"/>
                </a:cubicBezTo>
                <a:close/>
                <a:moveTo>
                  <a:pt x="8907" y="17688"/>
                </a:moveTo>
                <a:lnTo>
                  <a:pt x="10800" y="21600"/>
                </a:lnTo>
                <a:lnTo>
                  <a:pt x="12688" y="17693"/>
                </a:lnTo>
                <a:cubicBezTo>
                  <a:pt x="12142" y="17835"/>
                  <a:pt x="11493" y="17916"/>
                  <a:pt x="10805" y="17916"/>
                </a:cubicBezTo>
                <a:cubicBezTo>
                  <a:pt x="10112" y="17916"/>
                  <a:pt x="9464" y="17835"/>
                  <a:pt x="8907" y="17688"/>
                </a:cubicBezTo>
                <a:close/>
              </a:path>
            </a:pathLst>
          </a:custGeom>
          <a:solidFill>
            <a:srgbClr val="FF9300">
              <a:alpha val="9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>
              <a:solidFill>
                <a:srgbClr val="FF9300"/>
              </a:solidFill>
            </a:endParaRPr>
          </a:p>
        </p:txBody>
      </p:sp>
      <p:sp>
        <p:nvSpPr>
          <p:cNvPr id="229" name="FACTEUR 1"/>
          <p:cNvSpPr txBox="1"/>
          <p:nvPr/>
        </p:nvSpPr>
        <p:spPr>
          <a:xfrm>
            <a:off x="12784266" y="3562743"/>
            <a:ext cx="1880323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 1</a:t>
            </a:r>
          </a:p>
        </p:txBody>
      </p:sp>
      <p:sp>
        <p:nvSpPr>
          <p:cNvPr id="230" name="Texte"/>
          <p:cNvSpPr txBox="1"/>
          <p:nvPr/>
        </p:nvSpPr>
        <p:spPr>
          <a:xfrm>
            <a:off x="15444279" y="5288597"/>
            <a:ext cx="1895476" cy="7512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500">
                <a:solidFill>
                  <a:srgbClr val="222222"/>
                </a:solidFill>
              </a:defRPr>
            </a:pPr>
            <a:endParaRPr/>
          </a:p>
        </p:txBody>
      </p:sp>
      <p:sp>
        <p:nvSpPr>
          <p:cNvPr id="231" name="FACTEUR 2"/>
          <p:cNvSpPr txBox="1"/>
          <p:nvPr/>
        </p:nvSpPr>
        <p:spPr>
          <a:xfrm>
            <a:off x="15444278" y="5288597"/>
            <a:ext cx="265237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FACTEUR 3"/>
          <p:cNvSpPr txBox="1"/>
          <p:nvPr/>
        </p:nvSpPr>
        <p:spPr>
          <a:xfrm>
            <a:off x="15444279" y="9033694"/>
            <a:ext cx="1880323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 3</a:t>
            </a:r>
          </a:p>
        </p:txBody>
      </p:sp>
      <p:sp>
        <p:nvSpPr>
          <p:cNvPr id="233" name="Texte"/>
          <p:cNvSpPr txBox="1"/>
          <p:nvPr/>
        </p:nvSpPr>
        <p:spPr>
          <a:xfrm>
            <a:off x="9322879" y="11253629"/>
            <a:ext cx="1895476" cy="7512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500">
                <a:solidFill>
                  <a:srgbClr val="222222"/>
                </a:solidFill>
              </a:defRPr>
            </a:pPr>
            <a:endParaRPr/>
          </a:p>
        </p:txBody>
      </p:sp>
      <p:sp>
        <p:nvSpPr>
          <p:cNvPr id="234" name="FACTEUR 4"/>
          <p:cNvSpPr txBox="1"/>
          <p:nvPr/>
        </p:nvSpPr>
        <p:spPr>
          <a:xfrm>
            <a:off x="9322878" y="11253629"/>
            <a:ext cx="286912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 4</a:t>
            </a:r>
          </a:p>
        </p:txBody>
      </p:sp>
      <p:sp>
        <p:nvSpPr>
          <p:cNvPr id="235" name="FACTEUR  X…"/>
          <p:cNvSpPr txBox="1"/>
          <p:nvPr/>
        </p:nvSpPr>
        <p:spPr>
          <a:xfrm>
            <a:off x="5253545" y="8722543"/>
            <a:ext cx="2325958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solidFill>
                  <a:srgbClr val="222222"/>
                </a:solidFill>
              </a:defRPr>
            </a:lvl1pPr>
          </a:lstStyle>
          <a:p>
            <a:r>
              <a:rPr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  X…</a:t>
            </a:r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élogramme 3">
            <a:extLst>
              <a:ext uri="{FF2B5EF4-FFF2-40B4-BE49-F238E27FC236}">
                <a16:creationId xmlns:a16="http://schemas.microsoft.com/office/drawing/2014/main" xmlns="" id="{FA97DC95-908D-4F03-B500-36DE53FE019F}"/>
              </a:ext>
            </a:extLst>
          </p:cNvPr>
          <p:cNvSpPr/>
          <p:nvPr/>
        </p:nvSpPr>
        <p:spPr>
          <a:xfrm>
            <a:off x="17232560" y="12723"/>
            <a:ext cx="7610200" cy="13703277"/>
          </a:xfrm>
          <a:prstGeom prst="parallelogram">
            <a:avLst/>
          </a:prstGeom>
          <a:solidFill>
            <a:srgbClr val="3DA6B3">
              <a:alpha val="5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"/>
            </a:endParaRPr>
          </a:p>
        </p:txBody>
      </p:sp>
      <p:sp>
        <p:nvSpPr>
          <p:cNvPr id="169" name="Introduction"/>
          <p:cNvSpPr txBox="1">
            <a:spLocks noGrp="1"/>
          </p:cNvSpPr>
          <p:nvPr>
            <p:ph type="title" idx="4294967295"/>
          </p:nvPr>
        </p:nvSpPr>
        <p:spPr>
          <a:xfrm>
            <a:off x="526704" y="3977680"/>
            <a:ext cx="17209912" cy="6350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0"/>
            </a:lvl1pPr>
          </a:lstStyle>
          <a:p>
            <a:pPr algn="ctr"/>
            <a:r>
              <a:rPr lang="fr-FR" sz="12000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 valeurs</a:t>
            </a:r>
            <a:endParaRPr sz="12000" dirty="0">
              <a:solidFill>
                <a:srgbClr val="3DA6B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33" y="10399688"/>
            <a:ext cx="6281909" cy="22196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90202038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MES VALEURS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MES VALEURS</a:t>
            </a:r>
          </a:p>
        </p:txBody>
      </p:sp>
      <p:sp>
        <p:nvSpPr>
          <p:cNvPr id="241" name="Ici vos valeurs"/>
          <p:cNvSpPr txBox="1">
            <a:spLocks noGrp="1"/>
          </p:cNvSpPr>
          <p:nvPr>
            <p:ph type="body" sz="half" idx="1"/>
          </p:nvPr>
        </p:nvSpPr>
        <p:spPr>
          <a:xfrm>
            <a:off x="762000" y="2249488"/>
            <a:ext cx="21151080" cy="8585200"/>
          </a:xfrm>
          <a:prstGeom prst="rect">
            <a:avLst/>
          </a:prstGeom>
        </p:spPr>
        <p:txBody>
          <a:bodyPr/>
          <a:lstStyle/>
          <a:p>
            <a:pPr marL="0" indent="0">
              <a:buClr>
                <a:srgbClr val="E5C445"/>
              </a:buClr>
              <a:buNone/>
            </a:pPr>
            <a:r>
              <a:rPr lang="fr-FR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Ma roue des Valeurs ( à partir du fichier </a:t>
            </a:r>
            <a:r>
              <a:rPr lang="fr-FR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excel</a:t>
            </a:r>
            <a:r>
              <a:rPr lang="fr-FR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) : copiez ici votre roue des valeurs</a:t>
            </a:r>
            <a:endParaRPr dirty="0">
              <a:solidFill>
                <a:schemeClr val="bg1">
                  <a:lumMod val="75000"/>
                  <a:lumOff val="25000"/>
                </a:schemeClr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  <p:graphicFrame>
        <p:nvGraphicFramePr>
          <p:cNvPr id="6" name="Chart 1" title="Graphique">
            <a:extLst>
              <a:ext uri="{FF2B5EF4-FFF2-40B4-BE49-F238E27FC236}">
                <a16:creationId xmlns:a16="http://schemas.microsoft.com/office/drawing/2014/main" xmlns="" id="{00000000-0008-0000-0300-0000E5EF29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9048666"/>
              </p:ext>
            </p:extLst>
          </p:nvPr>
        </p:nvGraphicFramePr>
        <p:xfrm>
          <a:off x="1842792" y="3473624"/>
          <a:ext cx="19874208" cy="9505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élogramme 3">
            <a:extLst>
              <a:ext uri="{FF2B5EF4-FFF2-40B4-BE49-F238E27FC236}">
                <a16:creationId xmlns:a16="http://schemas.microsoft.com/office/drawing/2014/main" xmlns="" id="{FA97DC95-908D-4F03-B500-36DE53FE019F}"/>
              </a:ext>
            </a:extLst>
          </p:cNvPr>
          <p:cNvSpPr/>
          <p:nvPr/>
        </p:nvSpPr>
        <p:spPr>
          <a:xfrm>
            <a:off x="17232560" y="12723"/>
            <a:ext cx="7610200" cy="13703277"/>
          </a:xfrm>
          <a:prstGeom prst="parallelogram">
            <a:avLst/>
          </a:prstGeom>
          <a:solidFill>
            <a:srgbClr val="3DA6B3">
              <a:alpha val="5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"/>
            </a:endParaRPr>
          </a:p>
        </p:txBody>
      </p:sp>
      <p:sp>
        <p:nvSpPr>
          <p:cNvPr id="169" name="Introduction"/>
          <p:cNvSpPr txBox="1">
            <a:spLocks noGrp="1"/>
          </p:cNvSpPr>
          <p:nvPr>
            <p:ph type="title" idx="4294967295"/>
          </p:nvPr>
        </p:nvSpPr>
        <p:spPr>
          <a:xfrm>
            <a:off x="526704" y="3977680"/>
            <a:ext cx="18290032" cy="6350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0"/>
            </a:lvl1pPr>
          </a:lstStyle>
          <a:p>
            <a:pPr algn="ctr"/>
            <a:r>
              <a:rPr lang="fr-FR" sz="12000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EXPLORATION</a:t>
            </a:r>
            <a:br>
              <a:rPr lang="fr-FR" sz="12000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2000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PROFESSIONNELLE</a:t>
            </a:r>
            <a:endParaRPr sz="12000" dirty="0">
              <a:solidFill>
                <a:srgbClr val="3DA6B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33" y="10399688"/>
            <a:ext cx="6281909" cy="22196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1565891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élogramme 3">
            <a:extLst>
              <a:ext uri="{FF2B5EF4-FFF2-40B4-BE49-F238E27FC236}">
                <a16:creationId xmlns:a16="http://schemas.microsoft.com/office/drawing/2014/main" xmlns="" id="{FA97DC95-908D-4F03-B500-36DE53FE019F}"/>
              </a:ext>
            </a:extLst>
          </p:cNvPr>
          <p:cNvSpPr/>
          <p:nvPr/>
        </p:nvSpPr>
        <p:spPr>
          <a:xfrm>
            <a:off x="17232560" y="12723"/>
            <a:ext cx="7610200" cy="13703277"/>
          </a:xfrm>
          <a:prstGeom prst="parallelogram">
            <a:avLst/>
          </a:prstGeom>
          <a:solidFill>
            <a:srgbClr val="3DA6B3">
              <a:alpha val="5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"/>
            </a:endParaRPr>
          </a:p>
        </p:txBody>
      </p:sp>
      <p:sp>
        <p:nvSpPr>
          <p:cNvPr id="169" name="Introduction"/>
          <p:cNvSpPr txBox="1">
            <a:spLocks noGrp="1"/>
          </p:cNvSpPr>
          <p:nvPr>
            <p:ph type="title" idx="4294967295"/>
          </p:nvPr>
        </p:nvSpPr>
        <p:spPr>
          <a:xfrm>
            <a:off x="-1822340" y="5489848"/>
            <a:ext cx="22860000" cy="6350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0"/>
            </a:lvl1pPr>
          </a:lstStyle>
          <a:p>
            <a:pPr algn="ctr"/>
            <a:r>
              <a:rPr sz="12000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33" y="10399688"/>
            <a:ext cx="6281909" cy="221960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EXPLORATION PROFESSIONNELLE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sp>
        <p:nvSpPr>
          <p:cNvPr id="246" name="Et demain ? À court terme…"/>
          <p:cNvSpPr txBox="1"/>
          <p:nvPr/>
        </p:nvSpPr>
        <p:spPr>
          <a:xfrm>
            <a:off x="815898" y="2090996"/>
            <a:ext cx="19873046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uelle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conclusion 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fais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Qu’est-ce qui me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satisfait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 mes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qu’est-ce qui me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 </a:t>
            </a:r>
          </a:p>
        </p:txBody>
      </p:sp>
      <p:sp>
        <p:nvSpPr>
          <p:cNvPr id="247" name="Rectangle"/>
          <p:cNvSpPr/>
          <p:nvPr/>
        </p:nvSpPr>
        <p:spPr>
          <a:xfrm>
            <a:off x="1701800" y="4953000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>
              <a:solidFill>
                <a:srgbClr val="93C01F"/>
              </a:solidFill>
            </a:endParaRPr>
          </a:p>
        </p:txBody>
      </p:sp>
      <p:sp>
        <p:nvSpPr>
          <p:cNvPr id="248" name="Rectangle"/>
          <p:cNvSpPr/>
          <p:nvPr/>
        </p:nvSpPr>
        <p:spPr>
          <a:xfrm>
            <a:off x="13646246" y="4953000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49" name="INSATISFACTION"/>
          <p:cNvSpPr txBox="1"/>
          <p:nvPr/>
        </p:nvSpPr>
        <p:spPr>
          <a:xfrm>
            <a:off x="16486768" y="5204271"/>
            <a:ext cx="343844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b="1" dirty="0"/>
              <a:t>INSATISFACTIO</a:t>
            </a:r>
            <a:r>
              <a:rPr dirty="0"/>
              <a:t>N </a:t>
            </a:r>
          </a:p>
        </p:txBody>
      </p:sp>
      <p:sp>
        <p:nvSpPr>
          <p:cNvPr id="250" name="POINTS POSITIFS"/>
          <p:cNvSpPr txBox="1"/>
          <p:nvPr/>
        </p:nvSpPr>
        <p:spPr>
          <a:xfrm>
            <a:off x="4531306" y="5204271"/>
            <a:ext cx="339836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b="1" dirty="0"/>
              <a:t>POINTS POSITIFS</a:t>
            </a:r>
          </a:p>
        </p:txBody>
      </p:sp>
      <p:sp>
        <p:nvSpPr>
          <p:cNvPr id="251" name="Ici votre texte"/>
          <p:cNvSpPr txBox="1"/>
          <p:nvPr/>
        </p:nvSpPr>
        <p:spPr>
          <a:xfrm>
            <a:off x="1785318" y="6775197"/>
            <a:ext cx="8833172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100">
                <a:solidFill>
                  <a:srgbClr val="FFFFFF"/>
                </a:solidFill>
              </a:defRPr>
            </a:lvl1pPr>
          </a:lstStyle>
          <a:p>
            <a:r>
              <a:rPr sz="3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sz="3600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sz="3600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  <a:endParaRPr sz="3600" dirty="0">
              <a:solidFill>
                <a:schemeClr val="bg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Ici votre texte"/>
          <p:cNvSpPr txBox="1"/>
          <p:nvPr/>
        </p:nvSpPr>
        <p:spPr>
          <a:xfrm>
            <a:off x="13992200" y="7092697"/>
            <a:ext cx="8956105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100">
                <a:solidFill>
                  <a:srgbClr val="FFFFFF"/>
                </a:solidFill>
              </a:defRPr>
            </a:lvl1pPr>
          </a:lstStyle>
          <a:p>
            <a:r>
              <a:rPr sz="3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sz="3600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sz="3600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  <a:endParaRPr sz="3600" dirty="0">
              <a:solidFill>
                <a:schemeClr val="bg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EXPLORATION PROFESSIONNELLE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sp>
        <p:nvSpPr>
          <p:cNvPr id="246" name="Et demain ? À court terme…"/>
          <p:cNvSpPr txBox="1"/>
          <p:nvPr/>
        </p:nvSpPr>
        <p:spPr>
          <a:xfrm>
            <a:off x="815898" y="1752442"/>
            <a:ext cx="19873046" cy="21339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fr-FR" sz="4400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 préférences d’action. (Choisissez des séries de verbes exprimant les compétences universelles)</a:t>
            </a:r>
          </a:p>
          <a:p>
            <a: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endParaRPr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Rectangle"/>
          <p:cNvSpPr/>
          <p:nvPr/>
        </p:nvSpPr>
        <p:spPr>
          <a:xfrm>
            <a:off x="7295456" y="4625752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249" name="INSATISFACTION"/>
          <p:cNvSpPr txBox="1"/>
          <p:nvPr/>
        </p:nvSpPr>
        <p:spPr>
          <a:xfrm>
            <a:off x="16486768" y="5175249"/>
            <a:ext cx="327355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INSATISFACTION </a:t>
            </a:r>
          </a:p>
        </p:txBody>
      </p:sp>
      <p:sp>
        <p:nvSpPr>
          <p:cNvPr id="251" name="Ici votre texte"/>
          <p:cNvSpPr txBox="1"/>
          <p:nvPr/>
        </p:nvSpPr>
        <p:spPr>
          <a:xfrm>
            <a:off x="7672890" y="5469254"/>
            <a:ext cx="8833172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100">
                <a:solidFill>
                  <a:srgbClr val="FFFFFF"/>
                </a:solidFill>
              </a:defRPr>
            </a:lvl1pPr>
          </a:lstStyle>
          <a:p>
            <a:r>
              <a:rPr sz="3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sz="3600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sz="3600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600"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  <a:endParaRPr sz="3600" dirty="0">
              <a:solidFill>
                <a:schemeClr val="bg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985857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526704" y="1745432"/>
            <a:ext cx="23095295" cy="6541592"/>
          </a:xfrm>
          <a:prstGeom prst="rect">
            <a:avLst/>
          </a:prstGeom>
        </p:spPr>
        <p:txBody>
          <a:bodyPr/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sz="4400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Mes enquêtes métier, ce que j’en retiens (</a:t>
            </a:r>
            <a:r>
              <a:rPr lang="fr-FR" sz="4400"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cf</a:t>
            </a:r>
            <a:r>
              <a:rPr lang="fr-FR" sz="4400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document de synthèse de vos enquêtes). </a:t>
            </a: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7" name="EXPLORATION PROFESSIONNELLE">
            <a:extLst>
              <a:ext uri="{FF2B5EF4-FFF2-40B4-BE49-F238E27FC236}">
                <a16:creationId xmlns:a16="http://schemas.microsoft.com/office/drawing/2014/main" xmlns="" id="{69E1DE5C-13D3-472B-AA08-17C8A008F059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BBF8FE7D-4306-406D-B204-D59CEB13B39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4968" y="331601"/>
            <a:ext cx="2842275" cy="938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  <p:sp>
        <p:nvSpPr>
          <p:cNvPr id="6" name="Ic votre texte"/>
          <p:cNvSpPr txBox="1">
            <a:spLocks noGrp="1"/>
          </p:cNvSpPr>
          <p:nvPr>
            <p:ph type="body" sz="half" idx="4294967295"/>
          </p:nvPr>
        </p:nvSpPr>
        <p:spPr>
          <a:xfrm>
            <a:off x="644351" y="3401616"/>
            <a:ext cx="22860000" cy="6161237"/>
          </a:xfrm>
          <a:prstGeom prst="rect">
            <a:avLst/>
          </a:prstGeom>
        </p:spPr>
        <p:txBody>
          <a:bodyPr/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</a:t>
            </a:r>
            <a:r>
              <a:rPr lang="fr-FR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votre</a:t>
            </a:r>
            <a:r>
              <a:rPr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texte</a:t>
            </a:r>
            <a:endParaRPr dirty="0">
              <a:solidFill>
                <a:schemeClr val="bg1">
                  <a:lumMod val="75000"/>
                  <a:lumOff val="25000"/>
                </a:schemeClr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755975" y="2105472"/>
            <a:ext cx="22859999" cy="1116124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sz="4700" b="1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1 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Intitulé :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 :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 sont les compétences requises pour réussir mon projet ? </a:t>
            </a: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Parmi ces compétences, listez celles que je possède déjà ?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 sont les compétences supplémentaires que je dois acquérir ?</a:t>
            </a: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Qu’est ce que j’ai décidé de mettre en œuvre pour les acquérir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990FBFC7-41DA-45BA-899C-1E9DB45CE617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70582242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755975" y="2105472"/>
            <a:ext cx="22859999" cy="1088631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sz="5200" b="1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1 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motivations par rapport à mon projet 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 principaux atouts et valeurs ajoutées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 contraintes, mes difficultés par rapport à mon projet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qui pourrais-je demander de l’aide (associations, amis, réseau,…)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990FBFC7-41DA-45BA-899C-1E9DB45CE617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98590390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755975" y="2105472"/>
            <a:ext cx="22859999" cy="108863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sz="4000" b="1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1 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sz="4000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 plan d’action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990FBFC7-41DA-45BA-899C-1E9DB45CE617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8287" y="9234264"/>
            <a:ext cx="6327687" cy="355932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86576060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755975" y="2105472"/>
            <a:ext cx="22859999" cy="1137726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2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Intitulé :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 :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 sont les compétences requises pour réussir mon projet ? </a:t>
            </a: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Parmi ces compétences, quelles sont celles que je possède déjà ? </a:t>
            </a: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 sont les compétences supplémentaires que j’ai besoin d’acquérir ?</a:t>
            </a: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Qu’est ce que j’ai décidé de mettre en œuvre pour les acquérir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990FBFC7-41DA-45BA-899C-1E9DB45CE617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31231045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755975" y="2105472"/>
            <a:ext cx="22859999" cy="1088631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sz="5200" b="1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2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motivations par rapport à mon projet 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 principaux atouts et valeurs ajoutées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 contraintes, mes difficultés par rapport à mon projet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qui pourrais-je demander de l’aide (associations, amis, réseau,…)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990FBFC7-41DA-45BA-899C-1E9DB45CE617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07340882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755975" y="2105472"/>
            <a:ext cx="22859999" cy="108863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sz="4000" b="1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2 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sz="4000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 plan d’action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990FBFC7-41DA-45BA-899C-1E9DB45CE617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8287" y="9234264"/>
            <a:ext cx="6327687" cy="355932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47360593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755975" y="2105472"/>
            <a:ext cx="22859999" cy="11233248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sz="4700" b="1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3 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Intitulé :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 :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 sont les compétences requises pour réussir mon projet ?</a:t>
            </a: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Parmi ces compétences, listez celles que je possède déjà ?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 sont les compétences supplémentaires que je dois acquérir ?</a:t>
            </a: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Qu’est ce que j’ai décidé de mettre en œuvre pour les acquérir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990FBFC7-41DA-45BA-899C-1E9DB45CE617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5276137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Bilan clôturé en SEPTEMBRE 2019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OBJECTIF DU BILAN</a:t>
            </a:r>
            <a:endParaRPr b="1" dirty="0">
              <a:solidFill>
                <a:srgbClr val="3DA6B3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173" name="Le bilan de compétence doit permettre au bénéficiaire de concrétiser ses acquis professionnels, mettre à plat ses compétences, identifier ses intérêts et motivations dans le but de construire un projet professionnel réaliste.…"/>
          <p:cNvSpPr txBox="1">
            <a:spLocks noGrp="1"/>
          </p:cNvSpPr>
          <p:nvPr>
            <p:ph type="body" idx="1"/>
          </p:nvPr>
        </p:nvSpPr>
        <p:spPr>
          <a:xfrm>
            <a:off x="762000" y="2270571"/>
            <a:ext cx="22860000" cy="923835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defTabSz="627379">
              <a:lnSpc>
                <a:spcPct val="120000"/>
              </a:lnSpc>
              <a:spcBef>
                <a:spcPts val="2900"/>
              </a:spcBef>
              <a:buNone/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Le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bilan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de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compétence</a:t>
            </a:r>
            <a:r>
              <a:rPr lang="fr-FR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doit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permettre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au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bénéficiaire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de </a:t>
            </a:r>
            <a:r>
              <a:rPr lang="fr-FR" dirty="0">
                <a:solidFill>
                  <a:srgbClr val="E5C445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: </a:t>
            </a:r>
          </a:p>
          <a:p>
            <a:pPr marL="0" indent="0" defTabSz="627379">
              <a:lnSpc>
                <a:spcPct val="120000"/>
              </a:lnSpc>
              <a:spcBef>
                <a:spcPts val="2900"/>
              </a:spcBef>
              <a:buNone/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fr-FR" sz="3648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  <a:sym typeface="Avenir Next"/>
              </a:rPr>
              <a:t>Construire un projet professionnel en cohérence avec ses compétences, capacités, potentiels et aspirations et en pertinence avec la réalité de l’environnement socio-économique.</a:t>
            </a:r>
          </a:p>
          <a:p>
            <a:pPr marL="482600" indent="-482600" defTabSz="627379">
              <a:lnSpc>
                <a:spcPct val="120000"/>
              </a:lnSpc>
              <a:spcBef>
                <a:spcPts val="2900"/>
              </a:spcBef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endParaRPr lang="fr-FR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pPr marL="482600" indent="-482600" defTabSz="627379">
              <a:lnSpc>
                <a:spcPct val="120000"/>
              </a:lnSpc>
              <a:spcBef>
                <a:spcPts val="2900"/>
              </a:spcBef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endParaRPr lang="fr-FR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pPr marL="0" indent="0" defTabSz="627379">
              <a:lnSpc>
                <a:spcPct val="120000"/>
              </a:lnSpc>
              <a:spcBef>
                <a:spcPts val="2900"/>
              </a:spcBef>
              <a:buNone/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La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synthèse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du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bilan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reprend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les points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essentiels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: </a:t>
            </a:r>
            <a:endParaRPr lang="fr-FR" dirty="0">
              <a:solidFill>
                <a:srgbClr val="3DA6B3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pPr defTabSz="627379">
              <a:lnSpc>
                <a:spcPct val="120000"/>
              </a:lnSpc>
              <a:spcBef>
                <a:spcPts val="2900"/>
              </a:spcBef>
              <a:buClr>
                <a:srgbClr val="3DA6B3"/>
              </a:buClr>
              <a:buFont typeface="Wingdings" panose="05000000000000000000" pitchFamily="2" charset="2"/>
              <a:buChar char="ü"/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Bilan de l’itinéraire et des compétences</a:t>
            </a:r>
          </a:p>
          <a:p>
            <a:pPr defTabSz="627379">
              <a:lnSpc>
                <a:spcPct val="120000"/>
              </a:lnSpc>
              <a:spcBef>
                <a:spcPts val="2900"/>
              </a:spcBef>
              <a:buClr>
                <a:srgbClr val="3DA6B3"/>
              </a:buClr>
              <a:buFont typeface="Wingdings" panose="05000000000000000000" pitchFamily="2" charset="2"/>
              <a:buChar char="ü"/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Bilan des qualités et repérage des centres d’intérêts</a:t>
            </a:r>
          </a:p>
          <a:p>
            <a:pPr defTabSz="627379">
              <a:lnSpc>
                <a:spcPct val="120000"/>
              </a:lnSpc>
              <a:spcBef>
                <a:spcPts val="2900"/>
              </a:spcBef>
              <a:buClr>
                <a:srgbClr val="3DA6B3"/>
              </a:buClr>
              <a:buFont typeface="Wingdings" panose="05000000000000000000" pitchFamily="2" charset="2"/>
              <a:buChar char="ü"/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Valeurs</a:t>
            </a:r>
          </a:p>
          <a:p>
            <a:pPr defTabSz="627379">
              <a:lnSpc>
                <a:spcPct val="120000"/>
              </a:lnSpc>
              <a:spcBef>
                <a:spcPts val="2900"/>
              </a:spcBef>
              <a:buClr>
                <a:srgbClr val="3DA6B3"/>
              </a:buClr>
              <a:buFont typeface="Wingdings" panose="05000000000000000000" pitchFamily="2" charset="2"/>
              <a:buChar char="ü"/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  <a:p>
            <a:pPr marL="0" indent="0" defTabSz="341680">
              <a:lnSpc>
                <a:spcPct val="120000"/>
              </a:lnSpc>
              <a:spcBef>
                <a:spcPts val="0"/>
              </a:spcBef>
              <a:buClrTx/>
              <a:buSzTx/>
              <a:buFontTx/>
              <a:buNone/>
              <a:defRPr sz="3648"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endParaRPr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755975" y="2105472"/>
            <a:ext cx="22859999" cy="1088631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sz="5200" b="1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3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motivations par rapport à mon projet 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 principaux atouts et valeurs ajoutées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 contraintes, mes difficultés par rapport à mon projet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qui pourrais-je demander de l’aide (associations, amis, réseau,…) ?</a:t>
            </a:r>
          </a:p>
          <a:p>
            <a:r>
              <a:rPr lang="fr-FR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990FBFC7-41DA-45BA-899C-1E9DB45CE617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914767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755975" y="2105472"/>
            <a:ext cx="22859999" cy="108863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sz="4000" b="1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3 </a:t>
            </a:r>
          </a:p>
          <a:p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sz="4000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 plan d’action</a:t>
            </a:r>
          </a:p>
          <a:p>
            <a:r>
              <a:rPr lang="fr-FR" sz="4000" b="1" dirty="0">
                <a:solidFill>
                  <a:srgbClr val="57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sz="4000"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990FBFC7-41DA-45BA-899C-1E9DB45CE617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8287" y="9234264"/>
            <a:ext cx="6327687" cy="355932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0935410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RATION PROFESSIONNELLE">
            <a:extLst>
              <a:ext uri="{FF2B5EF4-FFF2-40B4-BE49-F238E27FC236}">
                <a16:creationId xmlns:a16="http://schemas.microsoft.com/office/drawing/2014/main" xmlns="" id="{ACA4EA29-ED11-4B99-865A-B734AFD5790B}"/>
              </a:ext>
            </a:extLst>
          </p:cNvPr>
          <p:cNvSpPr txBox="1">
            <a:spLocks/>
          </p:cNvSpPr>
          <p:nvPr/>
        </p:nvSpPr>
        <p:spPr>
          <a:xfrm>
            <a:off x="830822" y="593304"/>
            <a:ext cx="20955000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spAutoFit/>
          </a:bodyPr>
          <a:lstStyle>
            <a:lvl1pPr marL="0" marR="0" indent="0" algn="l" defTabSz="647700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all" spc="180" baseline="0">
                <a:solidFill>
                  <a:srgbClr val="838787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127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90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254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317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381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444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5080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5715000" marR="0" indent="-635000" algn="l" defTabSz="825500" rtl="0" latinLnBrk="0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chemeClr val="accent1">
                  <a:satOff val="-4060"/>
                </a:schemeClr>
              </a:buClr>
              <a:buSzPct val="104999"/>
              <a:buFont typeface="Avenir Next"/>
              <a:buChar char="‣"/>
              <a:tabLst/>
              <a:defRPr sz="4800" b="0" i="0" u="none" strike="noStrike" cap="none" spc="0" baseline="0"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EXPLORATION PROFESSIONNELLE</a:t>
            </a:r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xmlns="" id="{B4CA979C-4CF1-4FD4-AD66-52AD074E65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99"/>
          <a:stretch/>
        </p:blipFill>
        <p:spPr bwMode="auto">
          <a:xfrm>
            <a:off x="3263008" y="3657988"/>
            <a:ext cx="15412740" cy="9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9" name="Ici votre texte"/>
          <p:cNvSpPr txBox="1">
            <a:spLocks noGrp="1"/>
          </p:cNvSpPr>
          <p:nvPr>
            <p:ph type="body" idx="4294967295"/>
          </p:nvPr>
        </p:nvSpPr>
        <p:spPr>
          <a:xfrm>
            <a:off x="2614936" y="7811344"/>
            <a:ext cx="22859999" cy="5904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b="1" dirty="0"/>
              <a:t> 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sz="8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FR" sz="8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FR" sz="8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88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continued</a:t>
            </a:r>
            <a:r>
              <a:rPr lang="fr-FR" sz="8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6900710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ONTEXTE DU BILAN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CONTEXTE DU BILAN</a:t>
            </a:r>
          </a:p>
        </p:txBody>
      </p:sp>
      <p:sp>
        <p:nvSpPr>
          <p:cNvPr id="176" name="Ici votre texte"/>
          <p:cNvSpPr txBox="1">
            <a:spLocks noGrp="1"/>
          </p:cNvSpPr>
          <p:nvPr>
            <p:ph type="body" sz="half" idx="1"/>
          </p:nvPr>
        </p:nvSpPr>
        <p:spPr>
          <a:xfrm>
            <a:off x="762000" y="3860800"/>
            <a:ext cx="22860000" cy="4432003"/>
          </a:xfrm>
          <a:prstGeom prst="rect">
            <a:avLst/>
          </a:prstGeom>
        </p:spPr>
        <p:txBody>
          <a:bodyPr/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votre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texte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177" name="Souvenez vous pour quoi vous êtes venu ? Quelles attentes aviez-vous ?"/>
          <p:cNvSpPr txBox="1"/>
          <p:nvPr/>
        </p:nvSpPr>
        <p:spPr>
          <a:xfrm>
            <a:off x="815898" y="2175549"/>
            <a:ext cx="21541153" cy="77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lang="fr-FR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ourquoi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lang="fr-FR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j’ai décidé de réaliser un bilan de compétences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 ?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Quelles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attentes</a:t>
            </a:r>
            <a:r>
              <a:rPr lang="fr-FR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avais-je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 ?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élogramme 3">
            <a:extLst>
              <a:ext uri="{FF2B5EF4-FFF2-40B4-BE49-F238E27FC236}">
                <a16:creationId xmlns:a16="http://schemas.microsoft.com/office/drawing/2014/main" xmlns="" id="{FA97DC95-908D-4F03-B500-36DE53FE019F}"/>
              </a:ext>
            </a:extLst>
          </p:cNvPr>
          <p:cNvSpPr/>
          <p:nvPr/>
        </p:nvSpPr>
        <p:spPr>
          <a:xfrm>
            <a:off x="17232560" y="12723"/>
            <a:ext cx="7610200" cy="13703277"/>
          </a:xfrm>
          <a:prstGeom prst="parallelogram">
            <a:avLst/>
          </a:prstGeom>
          <a:solidFill>
            <a:srgbClr val="3DA6B3">
              <a:alpha val="5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all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DIN Condensed"/>
            </a:endParaRPr>
          </a:p>
        </p:txBody>
      </p:sp>
      <p:sp>
        <p:nvSpPr>
          <p:cNvPr id="169" name="Introduction"/>
          <p:cNvSpPr txBox="1">
            <a:spLocks noGrp="1"/>
          </p:cNvSpPr>
          <p:nvPr>
            <p:ph type="title" idx="4294967295"/>
          </p:nvPr>
        </p:nvSpPr>
        <p:spPr>
          <a:xfrm>
            <a:off x="526704" y="3977680"/>
            <a:ext cx="16921880" cy="6350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0"/>
            </a:lvl1pPr>
          </a:lstStyle>
          <a:p>
            <a:pPr algn="ctr"/>
            <a:r>
              <a:rPr lang="fr-FR" sz="12000" dirty="0">
                <a:solidFill>
                  <a:srgbClr val="3DA6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 DE L’ITINERAIRE</a:t>
            </a:r>
            <a:endParaRPr sz="12000" dirty="0">
              <a:solidFill>
                <a:srgbClr val="3DA6B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33" y="10399688"/>
            <a:ext cx="6281909" cy="22196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9575291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ECONSTITUTION DU PARCOURS PROFESSIONNEL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RECONSTITUTION DU PARCOURS PROFESSIONNEL</a:t>
            </a:r>
          </a:p>
        </p:txBody>
      </p:sp>
      <p:sp>
        <p:nvSpPr>
          <p:cNvPr id="186" name="Ic votre texte"/>
          <p:cNvSpPr txBox="1">
            <a:spLocks noGrp="1"/>
          </p:cNvSpPr>
          <p:nvPr>
            <p:ph type="body" sz="half" idx="4294967295"/>
          </p:nvPr>
        </p:nvSpPr>
        <p:spPr>
          <a:xfrm>
            <a:off x="762000" y="3721099"/>
            <a:ext cx="22860000" cy="4826794"/>
          </a:xfrm>
          <a:prstGeom prst="rect">
            <a:avLst/>
          </a:prstGeom>
        </p:spPr>
        <p:txBody>
          <a:bodyPr/>
          <a:lstStyle>
            <a:lvl1pPr marL="0" indent="0" defTabSz="449580">
              <a:spcBef>
                <a:spcPts val="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votre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texte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187" name="En quelques lignes, que diriez-vous de ce parcours ?"/>
          <p:cNvSpPr txBox="1"/>
          <p:nvPr/>
        </p:nvSpPr>
        <p:spPr>
          <a:xfrm>
            <a:off x="815898" y="2175549"/>
            <a:ext cx="21446577" cy="77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En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quelques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lignes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qu</a:t>
            </a:r>
            <a:r>
              <a:rPr lang="fr-FR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’est-ce que je dis 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de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ce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parcours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?</a:t>
            </a:r>
            <a:r>
              <a:rPr lang="fr-FR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(courbes de vie / parcours)</a:t>
            </a:r>
            <a:r>
              <a:rPr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592" y="1663646"/>
            <a:ext cx="8521014" cy="12052354"/>
          </a:xfrm>
          <a:prstGeom prst="rect">
            <a:avLst/>
          </a:prstGeom>
        </p:spPr>
      </p:pic>
      <p:sp>
        <p:nvSpPr>
          <p:cNvPr id="185" name="RECONSTITUTION DU PARCOURS PROFESSIONNEL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Mon blason</a:t>
            </a:r>
            <a:endParaRPr b="1" dirty="0">
              <a:solidFill>
                <a:srgbClr val="3DA6B3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187" name="En quelques lignes, que diriez-vous de ce parcours ?"/>
          <p:cNvSpPr txBox="1"/>
          <p:nvPr/>
        </p:nvSpPr>
        <p:spPr>
          <a:xfrm>
            <a:off x="815898" y="2175549"/>
            <a:ext cx="102657" cy="77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xmlns="" id="{487A5B03-98BF-4AF5-8097-898DCE09CA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4928" y="302977"/>
            <a:ext cx="2842275" cy="9383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69228E0A-00C5-47DA-83B0-7B767E9721CD}"/>
              </a:ext>
            </a:extLst>
          </p:cNvPr>
          <p:cNvSpPr txBox="1"/>
          <p:nvPr/>
        </p:nvSpPr>
        <p:spPr>
          <a:xfrm>
            <a:off x="8630607" y="2492490"/>
            <a:ext cx="8136904" cy="10002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3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A compléter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1408237E-4163-46EC-9AF8-22C5BC2EAAE1}"/>
              </a:ext>
            </a:extLst>
          </p:cNvPr>
          <p:cNvSpPr txBox="1"/>
          <p:nvPr/>
        </p:nvSpPr>
        <p:spPr>
          <a:xfrm>
            <a:off x="8740991" y="5314734"/>
            <a:ext cx="4008378" cy="10002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</a:rPr>
              <a:t>A compléter</a:t>
            </a:r>
            <a:endParaRPr kumimoji="0" lang="fr-FR" sz="30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77324298-05C1-49AF-BBD7-38221D991A46}"/>
              </a:ext>
            </a:extLst>
          </p:cNvPr>
          <p:cNvSpPr txBox="1"/>
          <p:nvPr/>
        </p:nvSpPr>
        <p:spPr>
          <a:xfrm>
            <a:off x="12912080" y="5314734"/>
            <a:ext cx="3855431" cy="10002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3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A</a:t>
            </a:r>
            <a:r>
              <a:rPr kumimoji="0" lang="fr-FR" sz="3000" b="1" i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 compléter</a:t>
            </a:r>
            <a:endParaRPr kumimoji="0" lang="fr-FR" sz="30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A46F344E-E1A0-4AD8-B685-8C0B855C96E0}"/>
              </a:ext>
            </a:extLst>
          </p:cNvPr>
          <p:cNvSpPr txBox="1"/>
          <p:nvPr/>
        </p:nvSpPr>
        <p:spPr>
          <a:xfrm>
            <a:off x="8740991" y="9211238"/>
            <a:ext cx="3090969" cy="10002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3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A compléter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ECB016E4-369C-4C27-8734-A8226FC18E91}"/>
              </a:ext>
            </a:extLst>
          </p:cNvPr>
          <p:cNvSpPr txBox="1"/>
          <p:nvPr/>
        </p:nvSpPr>
        <p:spPr>
          <a:xfrm>
            <a:off x="11831960" y="9211238"/>
            <a:ext cx="4248472" cy="10002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3000" b="0" i="0" u="none" strike="noStrike" cap="none" spc="0" normalizeH="0" baseline="0" dirty="0" err="1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fff</a:t>
            </a:r>
            <a:endParaRPr kumimoji="0" lang="fr-FR" sz="30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xmlns="" id="{A46F344E-E1A0-4AD8-B685-8C0B855C96E0}"/>
              </a:ext>
            </a:extLst>
          </p:cNvPr>
          <p:cNvSpPr txBox="1"/>
          <p:nvPr/>
        </p:nvSpPr>
        <p:spPr>
          <a:xfrm>
            <a:off x="13294310" y="9163459"/>
            <a:ext cx="3090969" cy="10002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3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A compléter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1DBE7A74-0555-48DE-9FF5-C4C4D672647D}"/>
              </a:ext>
            </a:extLst>
          </p:cNvPr>
          <p:cNvSpPr txBox="1"/>
          <p:nvPr/>
        </p:nvSpPr>
        <p:spPr>
          <a:xfrm>
            <a:off x="918554" y="2955114"/>
            <a:ext cx="5800837" cy="18979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3000" b="0" i="0" u="none" strike="noStrike" cap="none" spc="0" normalizeH="0" baseline="0" dirty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rPr>
              <a:t>De quoi je prends conscience ? 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/>
              <a:t>Quels liens je fais entre tout ça ? </a:t>
            </a:r>
            <a:endParaRPr kumimoji="0" lang="fr-FR" sz="3000" b="0" i="0" u="none" strike="noStrike" cap="none" spc="0" normalizeH="0" baseline="0" dirty="0">
              <a:ln>
                <a:noFill/>
              </a:ln>
              <a:solidFill>
                <a:srgbClr val="838787"/>
              </a:solidFill>
              <a:effectLst/>
              <a:uFillTx/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116865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ortefeuille de compétences appréciées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Portefeuille de compétences appréciées</a:t>
            </a:r>
          </a:p>
        </p:txBody>
      </p:sp>
      <p:sp>
        <p:nvSpPr>
          <p:cNvPr id="190" name="À partir des professionnelles et extra-professionnelles, une liste des principaux acquis et compétences a pu être établie."/>
          <p:cNvSpPr txBox="1"/>
          <p:nvPr/>
        </p:nvSpPr>
        <p:spPr>
          <a:xfrm>
            <a:off x="889559" y="2279561"/>
            <a:ext cx="19857323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À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partir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des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réalisations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professionnelles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extra-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professionnelles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identification des principales compétences (celles qui font BOOM </a:t>
            </a:r>
            <a:r>
              <a:rPr lang="fr-FR"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BOOM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) : 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1" name="Rectangle"/>
          <p:cNvSpPr/>
          <p:nvPr/>
        </p:nvSpPr>
        <p:spPr>
          <a:xfrm>
            <a:off x="1701800" y="4990082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192" name="Rectangle"/>
          <p:cNvSpPr/>
          <p:nvPr/>
        </p:nvSpPr>
        <p:spPr>
          <a:xfrm>
            <a:off x="13665200" y="4953000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COMPETENCES TECHNIQUES"/>
          <p:cNvSpPr txBox="1"/>
          <p:nvPr/>
        </p:nvSpPr>
        <p:spPr>
          <a:xfrm>
            <a:off x="14280232" y="5424760"/>
            <a:ext cx="780894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>
              <a:spcBef>
                <a:spcPts val="1000"/>
              </a:spcBef>
              <a:defRPr>
                <a:solidFill>
                  <a:srgbClr val="FFFFFF"/>
                </a:solidFill>
              </a:defRPr>
            </a:lvl1pPr>
          </a:lstStyle>
          <a:p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COMPETENCES TECHNIQUES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COMPETENCES RELATIONNELLES"/>
          <p:cNvSpPr txBox="1"/>
          <p:nvPr/>
        </p:nvSpPr>
        <p:spPr>
          <a:xfrm>
            <a:off x="2829506" y="5429647"/>
            <a:ext cx="666528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b="1" dirty="0"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COMPETENCES RELATIONNELLES</a:t>
            </a:r>
          </a:p>
        </p:txBody>
      </p:sp>
      <p:sp>
        <p:nvSpPr>
          <p:cNvPr id="195" name="Ici vos compétences"/>
          <p:cNvSpPr txBox="1"/>
          <p:nvPr/>
        </p:nvSpPr>
        <p:spPr>
          <a:xfrm>
            <a:off x="1743559" y="7822034"/>
            <a:ext cx="8833172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500">
                <a:solidFill>
                  <a:srgbClr val="FFFFFF"/>
                </a:solidFill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compétences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sp>
        <p:nvSpPr>
          <p:cNvPr id="196" name="Ici vos compétences"/>
          <p:cNvSpPr txBox="1"/>
          <p:nvPr/>
        </p:nvSpPr>
        <p:spPr>
          <a:xfrm>
            <a:off x="13645492" y="8050634"/>
            <a:ext cx="8956105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500">
                <a:solidFill>
                  <a:srgbClr val="FFFFFF"/>
                </a:solidFill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vos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compétences</a:t>
            </a:r>
            <a:endParaRPr dirty="0">
              <a:solidFill>
                <a:srgbClr val="575454"/>
              </a:solidFill>
              <a:latin typeface="Arial" panose="020B0604020202020204" pitchFamily="34" charset="0"/>
              <a:ea typeface="Helvetica Neue Light" panose="020004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ortefeuille de compétences appréciées"/>
          <p:cNvSpPr txBox="1">
            <a:spLocks noGrp="1"/>
          </p:cNvSpPr>
          <p:nvPr>
            <p:ph type="body" idx="13"/>
          </p:nvPr>
        </p:nvSpPr>
        <p:spPr>
          <a:xfrm>
            <a:off x="762000" y="724210"/>
            <a:ext cx="20955000" cy="545790"/>
          </a:xfrm>
          <a:prstGeom prst="rect">
            <a:avLst/>
          </a:prstGeom>
        </p:spPr>
        <p:txBody>
          <a:bodyPr/>
          <a:lstStyle/>
          <a:p>
            <a:r>
              <a:rPr lang="fr-FR" b="1" dirty="0">
                <a:solidFill>
                  <a:srgbClr val="3DA6B3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Portefeuille de compétences appréciées</a:t>
            </a:r>
          </a:p>
        </p:txBody>
      </p:sp>
      <p:sp>
        <p:nvSpPr>
          <p:cNvPr id="190" name="À partir des professionnelles et extra-professionnelles, une liste des principaux acquis et compétences a pu être établie."/>
          <p:cNvSpPr txBox="1"/>
          <p:nvPr/>
        </p:nvSpPr>
        <p:spPr>
          <a:xfrm>
            <a:off x="889559" y="2279561"/>
            <a:ext cx="19857323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49580">
              <a:spcBef>
                <a:spcPts val="0"/>
              </a:spcBef>
              <a:defRPr sz="4400">
                <a:solidFill>
                  <a:srgbClr val="3FA5DA"/>
                </a:solidFill>
                <a:latin typeface="Avenir Next"/>
                <a:ea typeface="Avenir Next"/>
                <a:cs typeface="Avenir Next"/>
                <a:sym typeface="Avenir Next"/>
              </a:defRPr>
            </a:lvl1pPr>
          </a:lstStyle>
          <a:p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À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partir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des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réalisations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professionnelles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et extra-</a:t>
            </a:r>
            <a:r>
              <a:rPr dirty="0" err="1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professionnelles</a:t>
            </a:r>
            <a:r>
              <a:rPr lang="fr-FR"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, identification des principales compétences (celles qui font BOOM-BOOM) : </a:t>
            </a:r>
            <a:r>
              <a:rPr dirty="0"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1" name="Rectangle"/>
          <p:cNvSpPr/>
          <p:nvPr/>
        </p:nvSpPr>
        <p:spPr>
          <a:xfrm>
            <a:off x="1701800" y="4990082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/>
          </a:p>
        </p:txBody>
      </p:sp>
      <p:sp>
        <p:nvSpPr>
          <p:cNvPr id="192" name="Rectangle"/>
          <p:cNvSpPr/>
          <p:nvPr/>
        </p:nvSpPr>
        <p:spPr>
          <a:xfrm>
            <a:off x="13665200" y="4953000"/>
            <a:ext cx="8916690" cy="6836470"/>
          </a:xfrm>
          <a:prstGeom prst="rect">
            <a:avLst/>
          </a:prstGeom>
          <a:solidFill>
            <a:srgbClr val="93C01F">
              <a:alpha val="68000"/>
            </a:srgbClr>
          </a:solidFill>
          <a:ln w="12700">
            <a:noFill/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4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endParaRPr>
              <a:solidFill>
                <a:srgbClr val="5754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Ici vos compétences"/>
          <p:cNvSpPr txBox="1"/>
          <p:nvPr/>
        </p:nvSpPr>
        <p:spPr>
          <a:xfrm>
            <a:off x="1743559" y="7822034"/>
            <a:ext cx="8833172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500">
                <a:solidFill>
                  <a:srgbClr val="FFFFFF"/>
                </a:solidFill>
              </a:defRPr>
            </a:lvl1pPr>
          </a:lstStyle>
          <a:p>
            <a:r>
              <a:rPr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 vos compétences</a:t>
            </a:r>
          </a:p>
        </p:txBody>
      </p:sp>
      <p:sp>
        <p:nvSpPr>
          <p:cNvPr id="196" name="Ici vos compétences"/>
          <p:cNvSpPr txBox="1"/>
          <p:nvPr/>
        </p:nvSpPr>
        <p:spPr>
          <a:xfrm>
            <a:off x="13645492" y="8050634"/>
            <a:ext cx="8956105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algn="just" defTabSz="449580">
              <a:spcBef>
                <a:spcPts val="400"/>
              </a:spcBef>
              <a:buSzPct val="100000"/>
              <a:buChar char="•"/>
              <a:defRPr sz="3500">
                <a:solidFill>
                  <a:srgbClr val="FFFFFF"/>
                </a:solidFill>
              </a:defRPr>
            </a:lvl1pPr>
          </a:lstStyle>
          <a:p>
            <a:r>
              <a:rPr>
                <a:solidFill>
                  <a:srgbClr val="575454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rPr>
              <a:t>Ici vos compétences</a:t>
            </a:r>
          </a:p>
        </p:txBody>
      </p:sp>
      <p:sp>
        <p:nvSpPr>
          <p:cNvPr id="3" name="COMPETENCES RELATIONNELLES">
            <a:extLst>
              <a:ext uri="{FF2B5EF4-FFF2-40B4-BE49-F238E27FC236}">
                <a16:creationId xmlns:a16="http://schemas.microsoft.com/office/drawing/2014/main" xmlns="" id="{F22686DF-A408-4537-B730-472B6630431A}"/>
              </a:ext>
            </a:extLst>
          </p:cNvPr>
          <p:cNvSpPr txBox="1"/>
          <p:nvPr/>
        </p:nvSpPr>
        <p:spPr>
          <a:xfrm>
            <a:off x="1701800" y="5424760"/>
            <a:ext cx="8537858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ctr">
              <a:spcBef>
                <a:spcPts val="1000"/>
              </a:spcBef>
            </a:pPr>
            <a:r>
              <a:rPr b="1" dirty="0"/>
              <a:t>COMPETENCES</a:t>
            </a:r>
            <a:r>
              <a:rPr lang="fr-FR" b="1" dirty="0"/>
              <a:t> STRATEGIQUES </a:t>
            </a:r>
          </a:p>
        </p:txBody>
      </p:sp>
      <p:sp>
        <p:nvSpPr>
          <p:cNvPr id="4" name="COMPETENCES TECHNIQUES">
            <a:extLst>
              <a:ext uri="{FF2B5EF4-FFF2-40B4-BE49-F238E27FC236}">
                <a16:creationId xmlns:a16="http://schemas.microsoft.com/office/drawing/2014/main" xmlns="" id="{84D2A6B7-F1BF-4F1B-8F17-44D04948E6FF}"/>
              </a:ext>
            </a:extLst>
          </p:cNvPr>
          <p:cNvSpPr txBox="1"/>
          <p:nvPr/>
        </p:nvSpPr>
        <p:spPr>
          <a:xfrm>
            <a:off x="14352240" y="5424760"/>
            <a:ext cx="781054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>
              <a:spcBef>
                <a:spcPts val="1000"/>
              </a:spcBef>
              <a:defRPr>
                <a:solidFill>
                  <a:srgbClr val="FFFFFF"/>
                </a:solidFill>
              </a:defRPr>
            </a:lvl1pPr>
          </a:lstStyle>
          <a:p>
            <a:r>
              <a:rPr lang="fr-FR" b="1" dirty="0"/>
              <a:t>COMPETENCES ORGANISATIONNELLES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2925F025-F18F-443C-B284-6AD804A4BCB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4928" y="255010"/>
            <a:ext cx="2842275" cy="938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827" y="57652"/>
            <a:ext cx="3431173" cy="12123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86346014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34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34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581</Words>
  <Application>Microsoft Office PowerPoint</Application>
  <PresentationFormat>Personnalisé</PresentationFormat>
  <Paragraphs>273</Paragraphs>
  <Slides>32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42" baseType="lpstr">
      <vt:lpstr>Arial</vt:lpstr>
      <vt:lpstr>Avenir Next</vt:lpstr>
      <vt:lpstr>Avenir Next Medium</vt:lpstr>
      <vt:lpstr>DIN Alternate</vt:lpstr>
      <vt:lpstr>DIN Condensed</vt:lpstr>
      <vt:lpstr>Helvetica</vt:lpstr>
      <vt:lpstr>Helvetica Neue</vt:lpstr>
      <vt:lpstr>Helvetica Neue Light</vt:lpstr>
      <vt:lpstr>Wingdings</vt:lpstr>
      <vt:lpstr>New_Template7</vt:lpstr>
      <vt:lpstr>Présentation PowerPoint</vt:lpstr>
      <vt:lpstr>Introduction</vt:lpstr>
      <vt:lpstr>Présentation PowerPoint</vt:lpstr>
      <vt:lpstr>Présentation PowerPoint</vt:lpstr>
      <vt:lpstr>BILAN DE L’ITINERAIRE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BILAN DES QUALITES ET REPERAGE DES CENTRES D’INTERET</vt:lpstr>
      <vt:lpstr>Présentation PowerPoint</vt:lpstr>
      <vt:lpstr>Présentation PowerPoint</vt:lpstr>
      <vt:lpstr>Présentation PowerPoint</vt:lpstr>
      <vt:lpstr>Présentation PowerPoint</vt:lpstr>
      <vt:lpstr>Mes valeurs</vt:lpstr>
      <vt:lpstr>Présentation PowerPoint</vt:lpstr>
      <vt:lpstr>EXPLORATION PROFESSIONNELLE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VOTRE NOM</dc:title>
  <dc:creator>Fanny</dc:creator>
  <cp:lastModifiedBy>Sandrine</cp:lastModifiedBy>
  <cp:revision>58</cp:revision>
  <dcterms:created xsi:type="dcterms:W3CDTF">2019-12-09T13:54:12Z</dcterms:created>
  <dcterms:modified xsi:type="dcterms:W3CDTF">2020-12-10T14:47:23Z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FE28BC1C-4CC8-4601-BE81-3CB52D60DA88</vt:lpwstr>
  </property>
  <property fmtid="{D5CDD505-2E9C-101B-9397-08002B2CF9AE}" pid="3" name="ArticulatePath">
    <vt:lpwstr>Synthèse_bilan</vt:lpwstr>
  </property>
</Properties>
</file>